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5"/>
  </p:notesMasterIdLst>
  <p:sldIdLst>
    <p:sldId id="256" r:id="rId3"/>
    <p:sldId id="267" r:id="rId4"/>
    <p:sldId id="257" r:id="rId5"/>
    <p:sldId id="258" r:id="rId6"/>
    <p:sldId id="259" r:id="rId7"/>
    <p:sldId id="260" r:id="rId8"/>
    <p:sldId id="261" r:id="rId9"/>
    <p:sldId id="262" r:id="rId10"/>
    <p:sldId id="263" r:id="rId11"/>
    <p:sldId id="264" r:id="rId12"/>
    <p:sldId id="265"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52"/>
    <p:restoredTop sz="89790"/>
  </p:normalViewPr>
  <p:slideViewPr>
    <p:cSldViewPr snapToGrid="0" snapToObjects="1">
      <p:cViewPr varScale="1">
        <p:scale>
          <a:sx n="106" d="100"/>
          <a:sy n="106" d="100"/>
        </p:scale>
        <p:origin x="192" y="1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3E124-D6FD-6D4C-BABF-660FDF447726}" type="datetimeFigureOut">
              <a:rPr lang="en-US" smtClean="0"/>
              <a:t>12/24/20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78288-052E-724A-9CD9-927939ECC28E}" type="slidenum">
              <a:rPr lang="en-US" smtClean="0"/>
              <a:t>‹#›</a:t>
            </a:fld>
            <a:endParaRPr lang="en-US"/>
          </a:p>
        </p:txBody>
      </p:sp>
    </p:spTree>
    <p:extLst>
      <p:ext uri="{BB962C8B-B14F-4D97-AF65-F5344CB8AC3E}">
        <p14:creationId xmlns:p14="http://schemas.microsoft.com/office/powerpoint/2010/main" val="3791292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1 – This session is all about plastic pollution. Plastic pollution involves the accumulation of plastic products in the environment that adversely affects wildlife, wildlife habitats and humans.  Plastics that act as pollutants are categorised into micro, meso or macro debris depending on size.  Plastics dominate human life, but they can take centuries to biodegrade</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1</a:t>
            </a:fld>
            <a:endParaRPr lang="en-US"/>
          </a:p>
        </p:txBody>
      </p:sp>
    </p:spTree>
    <p:extLst>
      <p:ext uri="{BB962C8B-B14F-4D97-AF65-F5344CB8AC3E}">
        <p14:creationId xmlns:p14="http://schemas.microsoft.com/office/powerpoint/2010/main" val="274927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10 –  So we use a lot of plastic items. A lot are only used once and then thrown away. What do you think we can do to help?</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10</a:t>
            </a:fld>
            <a:endParaRPr lang="en-US"/>
          </a:p>
        </p:txBody>
      </p:sp>
    </p:spTree>
    <p:extLst>
      <p:ext uri="{BB962C8B-B14F-4D97-AF65-F5344CB8AC3E}">
        <p14:creationId xmlns:p14="http://schemas.microsoft.com/office/powerpoint/2010/main" val="788545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11 -  Go through how they can help</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11</a:t>
            </a:fld>
            <a:endParaRPr lang="en-US"/>
          </a:p>
        </p:txBody>
      </p:sp>
    </p:spTree>
    <p:extLst>
      <p:ext uri="{BB962C8B-B14F-4D97-AF65-F5344CB8AC3E}">
        <p14:creationId xmlns:p14="http://schemas.microsoft.com/office/powerpoint/2010/main" val="246839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Slide 2 - Ask the students if they watched the programme Blue Planet II.  The final episode showed the devastating impact of humans on the world’s seas and now the spotlight has been placed on the scale of destruction caused by the use of excessive plastics.  Many throw away and single use products such as drinks bottles, nappies and cutlery end up the natural environment.</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2</a:t>
            </a:fld>
            <a:endParaRPr lang="en-US"/>
          </a:p>
        </p:txBody>
      </p:sp>
    </p:spTree>
    <p:extLst>
      <p:ext uri="{BB962C8B-B14F-4D97-AF65-F5344CB8AC3E}">
        <p14:creationId xmlns:p14="http://schemas.microsoft.com/office/powerpoint/2010/main" val="6162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3 – Did you know that every half a second, this much plastic makes it into the ocean? Think how much has made its way into the ocean in just the time it’s taken for me to tell you this.</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3</a:t>
            </a:fld>
            <a:endParaRPr lang="en-US"/>
          </a:p>
        </p:txBody>
      </p:sp>
    </p:spTree>
    <p:extLst>
      <p:ext uri="{BB962C8B-B14F-4D97-AF65-F5344CB8AC3E}">
        <p14:creationId xmlns:p14="http://schemas.microsoft.com/office/powerpoint/2010/main" val="424308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4 – at least 8 million tonnes of plastic enter the oceans each year, that's equivalent to 16 shopping bags full of plastic for every metre of coastline.</a:t>
            </a:r>
          </a:p>
          <a:p>
            <a:r>
              <a:rPr lang="en-GB" dirty="0"/>
              <a:t>More than 50% of sea turtles have consumed plastic. Scientists have found that creatures at the bottom of the food chain are ingesting plastics floating on the surface of the ocean.</a:t>
            </a:r>
          </a:p>
          <a:p>
            <a:r>
              <a:rPr lang="en-GB" dirty="0"/>
              <a:t>At the current rate, it is predicted that the ocean will contain more plastics than fish by 2050.</a:t>
            </a:r>
          </a:p>
          <a:p>
            <a:r>
              <a:rPr lang="en-GB" dirty="0"/>
              <a:t>Cigarette ends, plastic bags, fishing equipment, food and beverage containers are the most common forms of plastic in the ocean</a:t>
            </a:r>
          </a:p>
          <a:p>
            <a:r>
              <a:rPr lang="en-GB" dirty="0"/>
              <a:t>For every bit of plastic that is ever produced it is still with us, in some form</a:t>
            </a:r>
          </a:p>
          <a:p>
            <a:r>
              <a:rPr lang="en-GB" dirty="0"/>
              <a:t>Read</a:t>
            </a:r>
            <a:r>
              <a:rPr lang="en-GB" baseline="0" dirty="0"/>
              <a:t> each slide</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4</a:t>
            </a:fld>
            <a:endParaRPr lang="en-US"/>
          </a:p>
        </p:txBody>
      </p:sp>
    </p:spTree>
    <p:extLst>
      <p:ext uri="{BB962C8B-B14F-4D97-AF65-F5344CB8AC3E}">
        <p14:creationId xmlns:p14="http://schemas.microsoft.com/office/powerpoint/2010/main" val="3296099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5 - The Great Pacific Garbage Patch is a collection of marine debris in the North Pacific Ocean mostly made up of microplastics. The Great Pacific Garbage Patch also known as Pacific trash vortex, spans from the West Coast of North America to Japan. It is estimated to be twice the size of France and predicted that it will double in size in the next 10 years if we don’t change our ways. According to the UN environmental programme, the great Pacific garbage patch is growing so fast that it, like the Great Wall of China, is becoming visible from space. </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5</a:t>
            </a:fld>
            <a:endParaRPr lang="en-US"/>
          </a:p>
        </p:txBody>
      </p:sp>
    </p:spTree>
    <p:extLst>
      <p:ext uri="{BB962C8B-B14F-4D97-AF65-F5344CB8AC3E}">
        <p14:creationId xmlns:p14="http://schemas.microsoft.com/office/powerpoint/2010/main" val="1694968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6 -  There are lots of charities working to help protect our oceans from plastic pollution. Surfers against sewage, marine conservation society and Greenpeace are a few of the marine conservation charity working with communities to protect oceans, beaches and Marine life. </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6</a:t>
            </a:fld>
            <a:endParaRPr lang="en-US"/>
          </a:p>
        </p:txBody>
      </p:sp>
    </p:spTree>
    <p:extLst>
      <p:ext uri="{BB962C8B-B14F-4D97-AF65-F5344CB8AC3E}">
        <p14:creationId xmlns:p14="http://schemas.microsoft.com/office/powerpoint/2010/main" val="413862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Slide 7 - You will each be given a box of assorted items along with some cards stating how long each item would take to decompose.</a:t>
            </a:r>
          </a:p>
          <a:p>
            <a:r>
              <a:rPr lang="en-GB" baseline="0" dirty="0"/>
              <a:t>Work in your teams to match the card to the product.</a:t>
            </a:r>
          </a:p>
          <a:p>
            <a:r>
              <a:rPr lang="en-GB" baseline="0" dirty="0"/>
              <a:t>You have 10 minutes to complete this activity</a:t>
            </a:r>
          </a:p>
        </p:txBody>
      </p:sp>
      <p:sp>
        <p:nvSpPr>
          <p:cNvPr id="4" name="Slide Number Placeholder 3"/>
          <p:cNvSpPr>
            <a:spLocks noGrp="1"/>
          </p:cNvSpPr>
          <p:nvPr>
            <p:ph type="sldNum" sz="quarter" idx="5"/>
          </p:nvPr>
        </p:nvSpPr>
        <p:spPr/>
        <p:txBody>
          <a:bodyPr/>
          <a:lstStyle/>
          <a:p>
            <a:fld id="{32678288-052E-724A-9CD9-927939ECC28E}" type="slidenum">
              <a:rPr lang="en-US" smtClean="0"/>
              <a:t>7</a:t>
            </a:fld>
            <a:endParaRPr lang="en-US"/>
          </a:p>
        </p:txBody>
      </p:sp>
    </p:spTree>
    <p:extLst>
      <p:ext uri="{BB962C8B-B14F-4D97-AF65-F5344CB8AC3E}">
        <p14:creationId xmlns:p14="http://schemas.microsoft.com/office/powerpoint/2010/main" val="1482112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8 -  Lets have a look as the results. Go through results.</a:t>
            </a:r>
          </a:p>
          <a:p>
            <a:r>
              <a:rPr lang="en-GB" dirty="0"/>
              <a:t>Plastics can take hundreds of years to break down and when they do they break down into tiny </a:t>
            </a:r>
            <a:r>
              <a:rPr lang="en-GB" dirty="0" err="1"/>
              <a:t>microplatistics</a:t>
            </a:r>
            <a:r>
              <a:rPr lang="en-GB" dirty="0"/>
              <a:t> which may never truly break down. These can enter our food chain when consumed by marine animals. </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8</a:t>
            </a:fld>
            <a:endParaRPr lang="en-US"/>
          </a:p>
        </p:txBody>
      </p:sp>
    </p:spTree>
    <p:extLst>
      <p:ext uri="{BB962C8B-B14F-4D97-AF65-F5344CB8AC3E}">
        <p14:creationId xmlns:p14="http://schemas.microsoft.com/office/powerpoint/2010/main" val="399709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9 – Have a think about all the things you use that’s made of plastic.</a:t>
            </a:r>
          </a:p>
          <a:p>
            <a:r>
              <a:rPr lang="en-GB" dirty="0"/>
              <a:t>Get students to name things</a:t>
            </a:r>
          </a:p>
          <a:p>
            <a:endParaRPr lang="en-US" dirty="0"/>
          </a:p>
        </p:txBody>
      </p:sp>
      <p:sp>
        <p:nvSpPr>
          <p:cNvPr id="4" name="Slide Number Placeholder 3"/>
          <p:cNvSpPr>
            <a:spLocks noGrp="1"/>
          </p:cNvSpPr>
          <p:nvPr>
            <p:ph type="sldNum" sz="quarter" idx="5"/>
          </p:nvPr>
        </p:nvSpPr>
        <p:spPr/>
        <p:txBody>
          <a:bodyPr/>
          <a:lstStyle/>
          <a:p>
            <a:fld id="{32678288-052E-724A-9CD9-927939ECC28E}" type="slidenum">
              <a:rPr lang="en-US" smtClean="0"/>
              <a:t>9</a:t>
            </a:fld>
            <a:endParaRPr lang="en-US"/>
          </a:p>
        </p:txBody>
      </p:sp>
    </p:spTree>
    <p:extLst>
      <p:ext uri="{BB962C8B-B14F-4D97-AF65-F5344CB8AC3E}">
        <p14:creationId xmlns:p14="http://schemas.microsoft.com/office/powerpoint/2010/main" val="1112244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EAA1-62B7-B945-864A-114A1406DFA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200C9DB-A787-0D4B-AC2F-FA044619A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552822-839E-D846-883D-A5AD0A8629CD}"/>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5" name="Footer Placeholder 4">
            <a:extLst>
              <a:ext uri="{FF2B5EF4-FFF2-40B4-BE49-F238E27FC236}">
                <a16:creationId xmlns:a16="http://schemas.microsoft.com/office/drawing/2014/main" id="{DF2F40F8-7420-B349-8844-0D3DACEFF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2426C-E41A-2C45-A461-00ED4A7856C2}"/>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819787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A759-2261-1948-AF3E-307B8F4723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F11AEB-2D2A-F643-8371-1C4FEEA9264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7CB819-B64C-5344-95AD-5D78F0D75AB8}"/>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5" name="Footer Placeholder 4">
            <a:extLst>
              <a:ext uri="{FF2B5EF4-FFF2-40B4-BE49-F238E27FC236}">
                <a16:creationId xmlns:a16="http://schemas.microsoft.com/office/drawing/2014/main" id="{7E9B29AE-FB80-734D-9CD0-049688BA8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0E9D-D9FB-A14E-92DB-7EDA9BC8089E}"/>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751309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ACE92-ECFB-4643-8647-7E9C036C8E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D19FD7-F420-E747-A816-175ADE3D99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92ACD7-7E38-8045-9B57-E98044904934}"/>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5" name="Footer Placeholder 4">
            <a:extLst>
              <a:ext uri="{FF2B5EF4-FFF2-40B4-BE49-F238E27FC236}">
                <a16:creationId xmlns:a16="http://schemas.microsoft.com/office/drawing/2014/main" id="{454C21C3-8013-6847-B10D-B87004E5E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BBF22-778E-DC41-ABCB-EEE91E3EB493}"/>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631897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6F0-596C-014D-9CA4-F38FAA9AAD3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193AE4D-7090-7047-9908-EF2B247081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3F21593-F91D-9E44-BB11-25F4D91A5977}"/>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5" name="Footer Placeholder 4">
            <a:extLst>
              <a:ext uri="{FF2B5EF4-FFF2-40B4-BE49-F238E27FC236}">
                <a16:creationId xmlns:a16="http://schemas.microsoft.com/office/drawing/2014/main" id="{EC3165A9-2650-1A45-9BF5-051785F42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D81DB-5E5A-794E-8958-AECD0AC0A8C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9313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07A7-D353-8745-BC78-4EB90B60DF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8F7229-A8BA-B84F-BFB7-7024B13387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6B027A-4F8D-5448-BF19-5E6F55FB1127}"/>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5" name="Footer Placeholder 4">
            <a:extLst>
              <a:ext uri="{FF2B5EF4-FFF2-40B4-BE49-F238E27FC236}">
                <a16:creationId xmlns:a16="http://schemas.microsoft.com/office/drawing/2014/main" id="{5F28FEA0-D6F3-384E-A7D3-39226479D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7C24F-06B9-B141-B2C1-03435240A15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828029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7FA2-9976-BB44-9039-02B1E787D8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AE44C4-C09F-474B-B7B0-83AAFF0A0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9E69D7C-77A8-984A-99A6-D3C4FBD0F347}"/>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5" name="Footer Placeholder 4">
            <a:extLst>
              <a:ext uri="{FF2B5EF4-FFF2-40B4-BE49-F238E27FC236}">
                <a16:creationId xmlns:a16="http://schemas.microsoft.com/office/drawing/2014/main" id="{7A61EF47-E412-9545-9C7E-4612738D9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D1FEE-7BDE-B649-B0CB-C2E45E3CB6B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388778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322A-A3C1-8B40-9D80-69EB15587A7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50CE7C-93D4-0044-95F4-C844D485E9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43ADC6A-5EBA-1F43-AE41-B4E3E1C574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D77FE1-D188-A449-A52A-5395040B4168}"/>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6" name="Footer Placeholder 5">
            <a:extLst>
              <a:ext uri="{FF2B5EF4-FFF2-40B4-BE49-F238E27FC236}">
                <a16:creationId xmlns:a16="http://schemas.microsoft.com/office/drawing/2014/main" id="{D9BC91E7-B2D3-EE4B-8BF3-C8B50E869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2072E-3799-A448-BC12-6617BA6CAF0D}"/>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732080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2AB8-EAA4-964A-978E-093E42E278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F1312-CC2D-9045-B0BB-72C8CA744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3BABD4-B18E-4B43-9CAB-0F94570B7E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F38AD3-4109-9D43-B4AA-2D654D547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772315-0C97-764E-ADFD-D927BB25BC5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E3BEF55-E575-4F48-B1A1-0A686B5E2AA6}"/>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8" name="Footer Placeholder 7">
            <a:extLst>
              <a:ext uri="{FF2B5EF4-FFF2-40B4-BE49-F238E27FC236}">
                <a16:creationId xmlns:a16="http://schemas.microsoft.com/office/drawing/2014/main" id="{AC393E0B-A8C1-2344-93EE-8F18AB5A3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D07D6-C0A0-A94A-AB51-6D06F8963F67}"/>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821387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1E3A-6601-344D-B381-EBAC8FAD1B7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B77EF8F-3C3C-D146-BF52-9DE9145487D3}"/>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4" name="Footer Placeholder 3">
            <a:extLst>
              <a:ext uri="{FF2B5EF4-FFF2-40B4-BE49-F238E27FC236}">
                <a16:creationId xmlns:a16="http://schemas.microsoft.com/office/drawing/2014/main" id="{204A6908-8E33-614F-B0C8-FFA2F9D71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F8791-F2BB-F040-9746-87F651C32FF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926639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F5AC3-AB98-EC45-9D62-B8AB1DEA7EA5}"/>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3" name="Footer Placeholder 2">
            <a:extLst>
              <a:ext uri="{FF2B5EF4-FFF2-40B4-BE49-F238E27FC236}">
                <a16:creationId xmlns:a16="http://schemas.microsoft.com/office/drawing/2014/main" id="{6F406F73-A0DA-584A-9E3B-049FB97F1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50E5F-341F-AC42-B36D-571B39827506}"/>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53199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F685-7960-034C-B777-DC06E30EF51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D6A1193-4057-304C-AE90-15360909B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09344F-545B-5640-86D8-E532DBE73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7FF733-BA5E-1F42-BECA-4DC8A35D1948}"/>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6" name="Footer Placeholder 5">
            <a:extLst>
              <a:ext uri="{FF2B5EF4-FFF2-40B4-BE49-F238E27FC236}">
                <a16:creationId xmlns:a16="http://schemas.microsoft.com/office/drawing/2014/main" id="{CDE87BD6-E383-FA46-8F2C-B762D8EF4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36985-C8EB-504D-80BD-7A17F74B0C0B}"/>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66229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3BE1-8257-324F-8370-AB6371376D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9BEFCB-A048-E94F-B166-82E4321B5E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C62E55-B4D4-B846-AB76-F4C672ABEBD7}"/>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5" name="Footer Placeholder 4">
            <a:extLst>
              <a:ext uri="{FF2B5EF4-FFF2-40B4-BE49-F238E27FC236}">
                <a16:creationId xmlns:a16="http://schemas.microsoft.com/office/drawing/2014/main" id="{CF17C11E-69AA-1F46-AC05-F2E5B9209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07CF2-EFCA-9241-968F-C0A9D7519E9C}"/>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765388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08B0-3F86-114C-ADCF-55AE4BF9C8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3CD8C5-38B7-3A4C-89C1-190138268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1D9729-A324-5D45-96F3-C5E4B02A3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538162-77D9-0648-A6E7-D7F4FE322DFE}"/>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6" name="Footer Placeholder 5">
            <a:extLst>
              <a:ext uri="{FF2B5EF4-FFF2-40B4-BE49-F238E27FC236}">
                <a16:creationId xmlns:a16="http://schemas.microsoft.com/office/drawing/2014/main" id="{F3A148E4-3F97-0145-AEF4-0DEEFF5AA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973CB-90DF-7648-8FD3-12BF45735FB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980993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06FC-FE10-414C-BC6B-9308F64491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64244-BDB0-9346-9576-28D910C7AE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7FEEC8-1DB0-5847-B3E3-5F0C12A7E005}"/>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5" name="Footer Placeholder 4">
            <a:extLst>
              <a:ext uri="{FF2B5EF4-FFF2-40B4-BE49-F238E27FC236}">
                <a16:creationId xmlns:a16="http://schemas.microsoft.com/office/drawing/2014/main" id="{FD12D035-6EB0-B848-9C0D-CE28F1F46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BAB1D-67F5-0348-9DA4-60D06B52976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095307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98941-88EA-2043-8B8E-284BE316404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2112DD-6AA8-5E46-8A59-C5D30D9004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087708-BB1B-2D40-8351-45D663367D63}"/>
              </a:ext>
            </a:extLst>
          </p:cNvPr>
          <p:cNvSpPr>
            <a:spLocks noGrp="1"/>
          </p:cNvSpPr>
          <p:nvPr>
            <p:ph type="dt" sz="half" idx="10"/>
          </p:nvPr>
        </p:nvSpPr>
        <p:spPr/>
        <p:txBody>
          <a:bodyPr/>
          <a:lstStyle/>
          <a:p>
            <a:fld id="{829138EC-2F3A-D54F-BABD-FB1EAE610D4F}" type="datetimeFigureOut">
              <a:rPr lang="en-US" smtClean="0"/>
              <a:t>12/24/20</a:t>
            </a:fld>
            <a:endParaRPr lang="en-US"/>
          </a:p>
        </p:txBody>
      </p:sp>
      <p:sp>
        <p:nvSpPr>
          <p:cNvPr id="5" name="Footer Placeholder 4">
            <a:extLst>
              <a:ext uri="{FF2B5EF4-FFF2-40B4-BE49-F238E27FC236}">
                <a16:creationId xmlns:a16="http://schemas.microsoft.com/office/drawing/2014/main" id="{4CB63E03-2AD7-7A49-A5BE-71895B9CE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93683-DB04-4F4B-BAFA-947AEB7DEB8A}"/>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52241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9A93-B618-8149-8414-DC0A1B47D8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3C42AE-5C68-4340-A465-645EABE813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23CBC9-0A62-A54F-A5D1-9CD0CE0DBAB6}"/>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5" name="Footer Placeholder 4">
            <a:extLst>
              <a:ext uri="{FF2B5EF4-FFF2-40B4-BE49-F238E27FC236}">
                <a16:creationId xmlns:a16="http://schemas.microsoft.com/office/drawing/2014/main" id="{18B79F82-071E-8B4C-A159-3F8D35822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54906-4965-D94A-BC6A-020A5734008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8847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92AA-6687-A246-B88E-48AF9962CA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BA956FD-E55F-894B-AA66-8AAD1B6C879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018D80-7BA7-AE4A-8535-5CB9D0481D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A9CC40-DD22-004A-BF7A-F88A2F042611}"/>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6" name="Footer Placeholder 5">
            <a:extLst>
              <a:ext uri="{FF2B5EF4-FFF2-40B4-BE49-F238E27FC236}">
                <a16:creationId xmlns:a16="http://schemas.microsoft.com/office/drawing/2014/main" id="{9843FB78-51BD-1D46-AC3C-8DC42FCC2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246C0-8B8F-4540-8142-034366482D9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90079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9AE9-8978-EF49-ADE2-4BA6960974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47D65F-FF06-D94D-A2E2-E85C1604F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F9AD82-2266-444B-AB5F-BD588E67AB7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B1509A3-6578-4242-A939-D34A57CCA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EB6891-C87D-1549-B2BC-E48931FCA29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B5CF0B-6ECE-9545-8FD9-06784F0FD6E4}"/>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8" name="Footer Placeholder 7">
            <a:extLst>
              <a:ext uri="{FF2B5EF4-FFF2-40B4-BE49-F238E27FC236}">
                <a16:creationId xmlns:a16="http://schemas.microsoft.com/office/drawing/2014/main" id="{565DC89C-404C-2D4D-99CB-F3E57C644A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9FCFE-C52A-174C-842D-923880B24AD9}"/>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94566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748B-DE89-DB4D-9617-85EF513BA92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126D57B-F259-D949-B760-CE959876755F}"/>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4" name="Footer Placeholder 3">
            <a:extLst>
              <a:ext uri="{FF2B5EF4-FFF2-40B4-BE49-F238E27FC236}">
                <a16:creationId xmlns:a16="http://schemas.microsoft.com/office/drawing/2014/main" id="{B0F6660C-E276-1045-A933-AEBF62D22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2D6705-C357-2D45-9C9E-6F7D1501887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39390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30736-FB4F-8F42-B574-65F75338DCDE}"/>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3" name="Footer Placeholder 2">
            <a:extLst>
              <a:ext uri="{FF2B5EF4-FFF2-40B4-BE49-F238E27FC236}">
                <a16:creationId xmlns:a16="http://schemas.microsoft.com/office/drawing/2014/main" id="{019BD851-3CAE-9B4B-A290-025124F7D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2FEB0A-A69B-654F-8EE8-2B8E05DFE6DF}"/>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409493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F691-E7DF-EF40-BBD6-A957E30B9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2E42DD8-95CA-874B-8273-1BDB875AC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0E46D24-3F27-084C-B799-EB26D812D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AB825D-8391-1242-B89C-526E0452E168}"/>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6" name="Footer Placeholder 5">
            <a:extLst>
              <a:ext uri="{FF2B5EF4-FFF2-40B4-BE49-F238E27FC236}">
                <a16:creationId xmlns:a16="http://schemas.microsoft.com/office/drawing/2014/main" id="{3F476817-0140-374F-96F4-3E94BAF00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BB066-912B-E64A-8D89-C76A36407A6F}"/>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387709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04BB-165D-CF4D-BB30-A5629130ED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4C3516-5EC2-9A4C-A4CE-B7955A243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FF009-7432-7D46-9580-7E11C34C0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D206E3-4549-DE42-BE7D-021DDE87C2E2}"/>
              </a:ext>
            </a:extLst>
          </p:cNvPr>
          <p:cNvSpPr>
            <a:spLocks noGrp="1"/>
          </p:cNvSpPr>
          <p:nvPr>
            <p:ph type="dt" sz="half" idx="10"/>
          </p:nvPr>
        </p:nvSpPr>
        <p:spPr/>
        <p:txBody>
          <a:bodyPr/>
          <a:lstStyle/>
          <a:p>
            <a:fld id="{CA7FD55C-2C06-FE4C-94D0-F616BA500B86}" type="datetimeFigureOut">
              <a:rPr lang="en-US" smtClean="0"/>
              <a:t>12/24/20</a:t>
            </a:fld>
            <a:endParaRPr lang="en-US"/>
          </a:p>
        </p:txBody>
      </p:sp>
      <p:sp>
        <p:nvSpPr>
          <p:cNvPr id="6" name="Footer Placeholder 5">
            <a:extLst>
              <a:ext uri="{FF2B5EF4-FFF2-40B4-BE49-F238E27FC236}">
                <a16:creationId xmlns:a16="http://schemas.microsoft.com/office/drawing/2014/main" id="{EABF40F0-076E-6542-A353-318E1D645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A6E85-44FB-0248-B81B-ACEC2E612DB3}"/>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95470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5D2F7-D83C-414A-8124-B4197B807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BEC4BD-44BF-8842-8937-2D184449E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A5E10A-A140-C948-8274-096633F0A8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FD55C-2C06-FE4C-94D0-F616BA500B86}" type="datetimeFigureOut">
              <a:rPr lang="en-US" smtClean="0"/>
              <a:t>12/24/20</a:t>
            </a:fld>
            <a:endParaRPr lang="en-US"/>
          </a:p>
        </p:txBody>
      </p:sp>
      <p:sp>
        <p:nvSpPr>
          <p:cNvPr id="5" name="Footer Placeholder 4">
            <a:extLst>
              <a:ext uri="{FF2B5EF4-FFF2-40B4-BE49-F238E27FC236}">
                <a16:creationId xmlns:a16="http://schemas.microsoft.com/office/drawing/2014/main" id="{1C498BDE-EAB3-274A-B79B-5FC7905CB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36F5EA-0222-EA43-94E8-BB0F444F9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8ADA6-B8E0-4244-BE37-641B54303977}" type="slidenum">
              <a:rPr lang="en-US" smtClean="0"/>
              <a:t>‹#›</a:t>
            </a:fld>
            <a:endParaRPr lang="en-US"/>
          </a:p>
        </p:txBody>
      </p:sp>
    </p:spTree>
    <p:extLst>
      <p:ext uri="{BB962C8B-B14F-4D97-AF65-F5344CB8AC3E}">
        <p14:creationId xmlns:p14="http://schemas.microsoft.com/office/powerpoint/2010/main" val="992875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9EC07-F4C5-8D45-BEA3-BA15A4B6F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3E682-E5F5-F447-A8F1-0104CD25E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73B300-9321-694A-B539-F917922A2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138EC-2F3A-D54F-BABD-FB1EAE610D4F}" type="datetimeFigureOut">
              <a:rPr lang="en-US" smtClean="0"/>
              <a:t>12/24/20</a:t>
            </a:fld>
            <a:endParaRPr lang="en-US"/>
          </a:p>
        </p:txBody>
      </p:sp>
      <p:sp>
        <p:nvSpPr>
          <p:cNvPr id="5" name="Footer Placeholder 4">
            <a:extLst>
              <a:ext uri="{FF2B5EF4-FFF2-40B4-BE49-F238E27FC236}">
                <a16:creationId xmlns:a16="http://schemas.microsoft.com/office/drawing/2014/main" id="{60AC6EB3-0836-F948-A410-0F4CEE861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75BE16-F385-A542-B1EB-DE1A02759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38F36-040E-C940-8323-EE35381B40BE}" type="slidenum">
              <a:rPr lang="en-US" smtClean="0"/>
              <a:t>‹#›</a:t>
            </a:fld>
            <a:endParaRPr lang="en-US"/>
          </a:p>
        </p:txBody>
      </p:sp>
    </p:spTree>
    <p:extLst>
      <p:ext uri="{BB962C8B-B14F-4D97-AF65-F5344CB8AC3E}">
        <p14:creationId xmlns:p14="http://schemas.microsoft.com/office/powerpoint/2010/main" val="746908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65F8C6-3BD4-EB41-AE45-9AD2B3B76F12}"/>
              </a:ext>
            </a:extLst>
          </p:cNvPr>
          <p:cNvSpPr txBox="1"/>
          <p:nvPr/>
        </p:nvSpPr>
        <p:spPr>
          <a:xfrm>
            <a:off x="370703" y="1742303"/>
            <a:ext cx="8882627" cy="1200329"/>
          </a:xfrm>
          <a:prstGeom prst="rect">
            <a:avLst/>
          </a:prstGeom>
          <a:noFill/>
        </p:spPr>
        <p:txBody>
          <a:bodyPr wrap="square" rtlCol="0">
            <a:spAutoFit/>
          </a:bodyPr>
          <a:lstStyle/>
          <a:p>
            <a:r>
              <a:rPr lang="en-US" sz="7200" dirty="0">
                <a:latin typeface="Arial" panose="020B0604020202020204" pitchFamily="34" charset="0"/>
                <a:cs typeface="Arial" panose="020B0604020202020204" pitchFamily="34" charset="0"/>
              </a:rPr>
              <a:t>Plastic Pollution</a:t>
            </a:r>
          </a:p>
        </p:txBody>
      </p:sp>
      <p:sp>
        <p:nvSpPr>
          <p:cNvPr id="7" name="TextBox 6">
            <a:extLst>
              <a:ext uri="{FF2B5EF4-FFF2-40B4-BE49-F238E27FC236}">
                <a16:creationId xmlns:a16="http://schemas.microsoft.com/office/drawing/2014/main" id="{69DA14FB-5BE5-324E-881D-5CAE5128E712}"/>
              </a:ext>
            </a:extLst>
          </p:cNvPr>
          <p:cNvSpPr txBox="1"/>
          <p:nvPr/>
        </p:nvSpPr>
        <p:spPr>
          <a:xfrm>
            <a:off x="370703" y="2942632"/>
            <a:ext cx="888262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Sustainable Communities</a:t>
            </a:r>
          </a:p>
        </p:txBody>
      </p:sp>
    </p:spTree>
    <p:extLst>
      <p:ext uri="{BB962C8B-B14F-4D97-AF65-F5344CB8AC3E}">
        <p14:creationId xmlns:p14="http://schemas.microsoft.com/office/powerpoint/2010/main" val="3034010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81C"/>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CE74333-00DC-2247-98BD-10CE2D601D3A}"/>
              </a:ext>
            </a:extLst>
          </p:cNvPr>
          <p:cNvSpPr>
            <a:spLocks noGrp="1"/>
          </p:cNvSpPr>
          <p:nvPr>
            <p:ph type="ctrTitle"/>
          </p:nvPr>
        </p:nvSpPr>
        <p:spPr>
          <a:xfrm>
            <a:off x="609601" y="4385066"/>
            <a:ext cx="10923638" cy="1317643"/>
          </a:xfrm>
        </p:spPr>
        <p:txBody>
          <a:bodyPr>
            <a:normAutofit/>
          </a:bodyPr>
          <a:lstStyle/>
          <a:p>
            <a:pPr algn="l"/>
            <a:r>
              <a:rPr lang="en-GB" sz="6600" b="1" dirty="0"/>
              <a:t>How Can You Help?</a:t>
            </a:r>
          </a:p>
        </p:txBody>
      </p:sp>
      <p:pic>
        <p:nvPicPr>
          <p:cNvPr id="3" name="Picture 2">
            <a:extLst>
              <a:ext uri="{FF2B5EF4-FFF2-40B4-BE49-F238E27FC236}">
                <a16:creationId xmlns:a16="http://schemas.microsoft.com/office/drawing/2014/main" id="{D8E4F88F-CE59-684E-A6F8-282CAFB43A4C}"/>
              </a:ext>
            </a:extLst>
          </p:cNvPr>
          <p:cNvPicPr>
            <a:picLocks noChangeAspect="1"/>
          </p:cNvPicPr>
          <p:nvPr/>
        </p:nvPicPr>
        <p:blipFill rotWithShape="1">
          <a:blip r:embed="rId3"/>
          <a:srcRect l="30265" r="15970" b="1"/>
          <a:stretch/>
        </p:blipFill>
        <p:spPr>
          <a:xfrm>
            <a:off x="20" y="10"/>
            <a:ext cx="4059916" cy="4242806"/>
          </a:xfrm>
          <a:prstGeom prst="rect">
            <a:avLst/>
          </a:prstGeom>
        </p:spPr>
      </p:pic>
      <p:pic>
        <p:nvPicPr>
          <p:cNvPr id="5" name="Picture 4">
            <a:extLst>
              <a:ext uri="{FF2B5EF4-FFF2-40B4-BE49-F238E27FC236}">
                <a16:creationId xmlns:a16="http://schemas.microsoft.com/office/drawing/2014/main" id="{B9112A5D-D14E-3347-959E-D3B276DC0FE7}"/>
              </a:ext>
            </a:extLst>
          </p:cNvPr>
          <p:cNvPicPr>
            <a:picLocks noChangeAspect="1"/>
          </p:cNvPicPr>
          <p:nvPr/>
        </p:nvPicPr>
        <p:blipFill rotWithShape="1">
          <a:blip r:embed="rId4"/>
          <a:srcRect l="27681" r="8827" b="1"/>
          <a:stretch/>
        </p:blipFill>
        <p:spPr>
          <a:xfrm>
            <a:off x="4090482" y="-1"/>
            <a:ext cx="4062918" cy="4242816"/>
          </a:xfrm>
          <a:prstGeom prst="rect">
            <a:avLst/>
          </a:prstGeom>
        </p:spPr>
      </p:pic>
      <p:pic>
        <p:nvPicPr>
          <p:cNvPr id="4" name="Picture 3">
            <a:extLst>
              <a:ext uri="{FF2B5EF4-FFF2-40B4-BE49-F238E27FC236}">
                <a16:creationId xmlns:a16="http://schemas.microsoft.com/office/drawing/2014/main" id="{F95EF06E-14F6-1246-8645-9F9CB4C5971D}"/>
              </a:ext>
            </a:extLst>
          </p:cNvPr>
          <p:cNvPicPr>
            <a:picLocks noChangeAspect="1"/>
          </p:cNvPicPr>
          <p:nvPr/>
        </p:nvPicPr>
        <p:blipFill rotWithShape="1">
          <a:blip r:embed="rId5"/>
          <a:srcRect l="24407" r="12147" b="1"/>
          <a:stretch/>
        </p:blipFill>
        <p:spPr>
          <a:xfrm>
            <a:off x="8132064" y="10"/>
            <a:ext cx="4059936" cy="4242806"/>
          </a:xfrm>
          <a:prstGeom prst="rect">
            <a:avLst/>
          </a:prstGeom>
        </p:spPr>
      </p:pic>
      <p:cxnSp>
        <p:nvCxnSpPr>
          <p:cNvPr id="10" name="Straight Connector 9">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6061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739198B-9E3E-D94C-AFE0-6BE34B9646D2}"/>
              </a:ext>
            </a:extLst>
          </p:cNvPr>
          <p:cNvSpPr txBox="1">
            <a:spLocks/>
          </p:cNvSpPr>
          <p:nvPr/>
        </p:nvSpPr>
        <p:spPr>
          <a:xfrm>
            <a:off x="0" y="1141045"/>
            <a:ext cx="12192000" cy="5788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How you Can Help…</a:t>
            </a:r>
          </a:p>
        </p:txBody>
      </p:sp>
      <p:pic>
        <p:nvPicPr>
          <p:cNvPr id="4" name="Picture 3">
            <a:extLst>
              <a:ext uri="{FF2B5EF4-FFF2-40B4-BE49-F238E27FC236}">
                <a16:creationId xmlns:a16="http://schemas.microsoft.com/office/drawing/2014/main" id="{CCCF6535-14DB-9048-810D-0B6221B60040}"/>
              </a:ext>
            </a:extLst>
          </p:cNvPr>
          <p:cNvPicPr>
            <a:picLocks noChangeAspect="1"/>
          </p:cNvPicPr>
          <p:nvPr/>
        </p:nvPicPr>
        <p:blipFill rotWithShape="1">
          <a:blip r:embed="rId3"/>
          <a:srcRect t="5946"/>
          <a:stretch/>
        </p:blipFill>
        <p:spPr>
          <a:xfrm>
            <a:off x="5005137" y="2286261"/>
            <a:ext cx="4860757" cy="4571740"/>
          </a:xfrm>
          <a:prstGeom prst="rect">
            <a:avLst/>
          </a:prstGeom>
        </p:spPr>
      </p:pic>
      <p:sp>
        <p:nvSpPr>
          <p:cNvPr id="3" name="Content Placeholder 4">
            <a:extLst>
              <a:ext uri="{FF2B5EF4-FFF2-40B4-BE49-F238E27FC236}">
                <a16:creationId xmlns:a16="http://schemas.microsoft.com/office/drawing/2014/main" id="{995F6CAE-3B76-844C-B40D-E31BBA1B3E83}"/>
              </a:ext>
            </a:extLst>
          </p:cNvPr>
          <p:cNvSpPr txBox="1">
            <a:spLocks/>
          </p:cNvSpPr>
          <p:nvPr/>
        </p:nvSpPr>
        <p:spPr>
          <a:xfrm>
            <a:off x="360948" y="2391711"/>
            <a:ext cx="4993105" cy="287554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Reduce our use of single plastics</a:t>
            </a:r>
          </a:p>
          <a:p>
            <a:pPr marL="171450" indent="-17145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Use reusable bottles / bags</a:t>
            </a:r>
          </a:p>
          <a:p>
            <a:pPr marL="171450" indent="-17145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Refuse straws</a:t>
            </a:r>
          </a:p>
          <a:p>
            <a:pPr marL="171450" indent="-17145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Avoid access packaging</a:t>
            </a:r>
          </a:p>
          <a:p>
            <a:pPr marL="171450" indent="-17145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Avoid products with micro beads </a:t>
            </a:r>
          </a:p>
          <a:p>
            <a:pPr marL="171450" indent="-17145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Become a plastic free school</a:t>
            </a:r>
          </a:p>
          <a:p>
            <a:pPr marL="171450" indent="-17145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Spread the word</a:t>
            </a:r>
          </a:p>
        </p:txBody>
      </p:sp>
      <p:pic>
        <p:nvPicPr>
          <p:cNvPr id="5" name="Picture 4">
            <a:extLst>
              <a:ext uri="{FF2B5EF4-FFF2-40B4-BE49-F238E27FC236}">
                <a16:creationId xmlns:a16="http://schemas.microsoft.com/office/drawing/2014/main" id="{60E8D70D-A9FC-AC42-9362-A087457BA57E}"/>
              </a:ext>
            </a:extLst>
          </p:cNvPr>
          <p:cNvPicPr>
            <a:picLocks noChangeAspect="1"/>
          </p:cNvPicPr>
          <p:nvPr/>
        </p:nvPicPr>
        <p:blipFill rotWithShape="1">
          <a:blip r:embed="rId4"/>
          <a:srcRect l="25404" r="28070"/>
          <a:stretch/>
        </p:blipFill>
        <p:spPr>
          <a:xfrm>
            <a:off x="9533022" y="0"/>
            <a:ext cx="2658978" cy="6858000"/>
          </a:xfrm>
          <a:prstGeom prst="rect">
            <a:avLst/>
          </a:prstGeom>
        </p:spPr>
      </p:pic>
    </p:spTree>
    <p:extLst>
      <p:ext uri="{BB962C8B-B14F-4D97-AF65-F5344CB8AC3E}">
        <p14:creationId xmlns:p14="http://schemas.microsoft.com/office/powerpoint/2010/main" val="225879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A48B6CE-E071-3045-9A88-BA547C300E97}"/>
              </a:ext>
            </a:extLst>
          </p:cNvPr>
          <p:cNvSpPr>
            <a:spLocks noGrp="1"/>
          </p:cNvSpPr>
          <p:nvPr>
            <p:ph type="ctrTitle"/>
          </p:nvPr>
        </p:nvSpPr>
        <p:spPr>
          <a:xfrm>
            <a:off x="0" y="2598820"/>
            <a:ext cx="12192000" cy="1001629"/>
          </a:xfrm>
        </p:spPr>
        <p:txBody>
          <a:bodyPr/>
          <a:lstStyle/>
          <a:p>
            <a:r>
              <a:rPr lang="en-GB" b="1" dirty="0">
                <a:latin typeface="Arial" panose="020B0604020202020204" pitchFamily="34" charset="0"/>
                <a:cs typeface="Arial" panose="020B0604020202020204" pitchFamily="34" charset="0"/>
              </a:rPr>
              <a:t>Thank you for listening</a:t>
            </a:r>
          </a:p>
        </p:txBody>
      </p:sp>
    </p:spTree>
    <p:extLst>
      <p:ext uri="{BB962C8B-B14F-4D97-AF65-F5344CB8AC3E}">
        <p14:creationId xmlns:p14="http://schemas.microsoft.com/office/powerpoint/2010/main" val="164471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lbatrosses are ingesting plastic - Blue Planet II_ Episode 7 Preview - BBC One.mp4">
            <a:hlinkClick r:id="" action="ppaction://media"/>
            <a:extLst>
              <a:ext uri="{FF2B5EF4-FFF2-40B4-BE49-F238E27FC236}">
                <a16:creationId xmlns:a16="http://schemas.microsoft.com/office/drawing/2014/main" id="{BDA272F7-662D-B442-9E30-DC002A2E96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5254" y="643467"/>
            <a:ext cx="9121493" cy="5130839"/>
          </a:xfrm>
          <a:prstGeom prst="rect">
            <a:avLst/>
          </a:prstGeom>
        </p:spPr>
      </p:pic>
    </p:spTree>
    <p:extLst>
      <p:ext uri="{BB962C8B-B14F-4D97-AF65-F5344CB8AC3E}">
        <p14:creationId xmlns:p14="http://schemas.microsoft.com/office/powerpoint/2010/main" val="32227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showWhenStopped="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F3D5AC00-B0B7-7F4A-9A0D-F3335D64A900}"/>
              </a:ext>
            </a:extLst>
          </p:cNvPr>
          <p:cNvPicPr>
            <a:picLocks noChangeAspect="1"/>
          </p:cNvPicPr>
          <p:nvPr/>
        </p:nvPicPr>
        <p:blipFill rotWithShape="1">
          <a:blip r:embed="rId3">
            <a:extLst>
              <a:ext uri="{28A0092B-C50C-407E-A947-70E740481C1C}">
                <a14:useLocalDpi xmlns:a14="http://schemas.microsoft.com/office/drawing/2010/main" val="0"/>
              </a:ext>
            </a:extLst>
          </a:blip>
          <a:srcRect b="17230"/>
          <a:stretch/>
        </p:blipFill>
        <p:spPr>
          <a:xfrm>
            <a:off x="0" y="0"/>
            <a:ext cx="12192000" cy="6858000"/>
          </a:xfrm>
          <a:prstGeom prst="rect">
            <a:avLst/>
          </a:prstGeom>
        </p:spPr>
      </p:pic>
      <p:sp>
        <p:nvSpPr>
          <p:cNvPr id="2" name="Title 3">
            <a:extLst>
              <a:ext uri="{FF2B5EF4-FFF2-40B4-BE49-F238E27FC236}">
                <a16:creationId xmlns:a16="http://schemas.microsoft.com/office/drawing/2014/main" id="{929F6705-F9F1-2E4A-A394-939D6D05DEE4}"/>
              </a:ext>
            </a:extLst>
          </p:cNvPr>
          <p:cNvSpPr txBox="1">
            <a:spLocks/>
          </p:cNvSpPr>
          <p:nvPr/>
        </p:nvSpPr>
        <p:spPr>
          <a:xfrm>
            <a:off x="0" y="548770"/>
            <a:ext cx="12192000" cy="548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Shocking Facts</a:t>
            </a:r>
          </a:p>
        </p:txBody>
      </p:sp>
      <p:sp>
        <p:nvSpPr>
          <p:cNvPr id="4" name="TextBox 3">
            <a:extLst>
              <a:ext uri="{FF2B5EF4-FFF2-40B4-BE49-F238E27FC236}">
                <a16:creationId xmlns:a16="http://schemas.microsoft.com/office/drawing/2014/main" id="{C4958F32-53E8-0842-9D6E-0731C30750B3}"/>
              </a:ext>
            </a:extLst>
          </p:cNvPr>
          <p:cNvSpPr txBox="1"/>
          <p:nvPr/>
        </p:nvSpPr>
        <p:spPr>
          <a:xfrm>
            <a:off x="425860" y="1349399"/>
            <a:ext cx="2726414" cy="1598338"/>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Every half a second, this much plastic makes it into the ocean</a:t>
            </a:r>
          </a:p>
        </p:txBody>
      </p:sp>
    </p:spTree>
    <p:extLst>
      <p:ext uri="{BB962C8B-B14F-4D97-AF65-F5344CB8AC3E}">
        <p14:creationId xmlns:p14="http://schemas.microsoft.com/office/powerpoint/2010/main" val="7212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2EAB-1C3A-D64C-BA56-C41FD6DB5716}"/>
              </a:ext>
            </a:extLst>
          </p:cNvPr>
          <p:cNvSpPr txBox="1">
            <a:spLocks/>
          </p:cNvSpPr>
          <p:nvPr/>
        </p:nvSpPr>
        <p:spPr>
          <a:xfrm>
            <a:off x="0" y="1104818"/>
            <a:ext cx="12192000" cy="5916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Shocking Facts</a:t>
            </a:r>
          </a:p>
        </p:txBody>
      </p:sp>
      <p:sp>
        <p:nvSpPr>
          <p:cNvPr id="3" name="Content Placeholder 2">
            <a:extLst>
              <a:ext uri="{FF2B5EF4-FFF2-40B4-BE49-F238E27FC236}">
                <a16:creationId xmlns:a16="http://schemas.microsoft.com/office/drawing/2014/main" id="{746C4208-0D91-C947-962C-262DF5335064}"/>
              </a:ext>
            </a:extLst>
          </p:cNvPr>
          <p:cNvSpPr txBox="1">
            <a:spLocks/>
          </p:cNvSpPr>
          <p:nvPr/>
        </p:nvSpPr>
        <p:spPr>
          <a:xfrm>
            <a:off x="232610" y="2265947"/>
            <a:ext cx="5863390" cy="390625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At least 8 million tonnes of plastic enter the oceans each year</a:t>
            </a:r>
          </a:p>
          <a:p>
            <a:pPr marL="342900" indent="-3429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More than 50% of sea turtles have consumed plastic</a:t>
            </a:r>
          </a:p>
          <a:p>
            <a:pPr marL="342900" indent="-3429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Cigarette ends, plastic bags, fishing equipment, food and beverage containers are the most common forms of plastic in the ocean</a:t>
            </a:r>
          </a:p>
          <a:p>
            <a:pPr marL="342900" indent="-3429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For every bit of plastic that is ever produced it is still with us, in some form</a:t>
            </a:r>
          </a:p>
          <a:p>
            <a:endParaRPr lang="en-GB" dirty="0">
              <a:solidFill>
                <a:schemeClr val="tx1"/>
              </a:solidFill>
            </a:endParaRPr>
          </a:p>
        </p:txBody>
      </p:sp>
    </p:spTree>
    <p:extLst>
      <p:ext uri="{BB962C8B-B14F-4D97-AF65-F5344CB8AC3E}">
        <p14:creationId xmlns:p14="http://schemas.microsoft.com/office/powerpoint/2010/main" val="3325356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16B82F7-0266-5948-90C4-2710B1A80B36}"/>
              </a:ext>
            </a:extLst>
          </p:cNvPr>
          <p:cNvPicPr>
            <a:picLocks noChangeAspect="1"/>
          </p:cNvPicPr>
          <p:nvPr/>
        </p:nvPicPr>
        <p:blipFill>
          <a:blip r:embed="rId3"/>
          <a:stretch>
            <a:fillRect/>
          </a:stretch>
        </p:blipFill>
        <p:spPr>
          <a:xfrm>
            <a:off x="0" y="1"/>
            <a:ext cx="12246428" cy="6858000"/>
          </a:xfrm>
          <a:prstGeom prst="rect">
            <a:avLst/>
          </a:prstGeom>
        </p:spPr>
      </p:pic>
      <p:sp>
        <p:nvSpPr>
          <p:cNvPr id="2" name="Title 1">
            <a:extLst>
              <a:ext uri="{FF2B5EF4-FFF2-40B4-BE49-F238E27FC236}">
                <a16:creationId xmlns:a16="http://schemas.microsoft.com/office/drawing/2014/main" id="{EDAD3F49-C00A-7242-8D5A-2DEF5A8D2E94}"/>
              </a:ext>
            </a:extLst>
          </p:cNvPr>
          <p:cNvSpPr txBox="1">
            <a:spLocks/>
          </p:cNvSpPr>
          <p:nvPr/>
        </p:nvSpPr>
        <p:spPr>
          <a:xfrm>
            <a:off x="0" y="638053"/>
            <a:ext cx="12192000" cy="8284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chemeClr val="bg1"/>
                </a:solidFill>
                <a:effectLst>
                  <a:outerShdw blurRad="50800" dist="38100" dir="2700000" algn="tl" rotWithShape="0">
                    <a:prstClr val="black">
                      <a:alpha val="94000"/>
                    </a:prstClr>
                  </a:outerShdw>
                </a:effectLst>
                <a:latin typeface="Arial" panose="020B0604020202020204" pitchFamily="34" charset="0"/>
                <a:cs typeface="Arial" panose="020B0604020202020204" pitchFamily="34" charset="0"/>
              </a:rPr>
              <a:t>Great Pacific Garbage Patch</a:t>
            </a:r>
          </a:p>
        </p:txBody>
      </p:sp>
    </p:spTree>
    <p:extLst>
      <p:ext uri="{BB962C8B-B14F-4D97-AF65-F5344CB8AC3E}">
        <p14:creationId xmlns:p14="http://schemas.microsoft.com/office/powerpoint/2010/main" val="216483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DE4A-8686-D247-A5CC-A418FCF1B5FB}"/>
              </a:ext>
            </a:extLst>
          </p:cNvPr>
          <p:cNvSpPr txBox="1">
            <a:spLocks/>
          </p:cNvSpPr>
          <p:nvPr/>
        </p:nvSpPr>
        <p:spPr>
          <a:xfrm>
            <a:off x="0" y="1111789"/>
            <a:ext cx="12192000" cy="592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Surfers Against Sewage</a:t>
            </a:r>
          </a:p>
        </p:txBody>
      </p:sp>
      <p:pic>
        <p:nvPicPr>
          <p:cNvPr id="3" name="Content Placeholder 3">
            <a:extLst>
              <a:ext uri="{FF2B5EF4-FFF2-40B4-BE49-F238E27FC236}">
                <a16:creationId xmlns:a16="http://schemas.microsoft.com/office/drawing/2014/main" id="{78C49A10-984A-8741-9372-E6426C7C2C0F}"/>
              </a:ext>
            </a:extLst>
          </p:cNvPr>
          <p:cNvPicPr>
            <a:picLocks noChangeAspect="1"/>
          </p:cNvPicPr>
          <p:nvPr/>
        </p:nvPicPr>
        <p:blipFill>
          <a:blip r:embed="rId3"/>
          <a:stretch>
            <a:fillRect/>
          </a:stretch>
        </p:blipFill>
        <p:spPr>
          <a:xfrm>
            <a:off x="447889" y="2177795"/>
            <a:ext cx="3927750" cy="2447928"/>
          </a:xfrm>
          <a:prstGeom prst="rect">
            <a:avLst/>
          </a:prstGeom>
        </p:spPr>
      </p:pic>
      <p:pic>
        <p:nvPicPr>
          <p:cNvPr id="4" name="Picture 3">
            <a:extLst>
              <a:ext uri="{FF2B5EF4-FFF2-40B4-BE49-F238E27FC236}">
                <a16:creationId xmlns:a16="http://schemas.microsoft.com/office/drawing/2014/main" id="{4D914C79-8337-074F-AB8B-B5FC30762D92}"/>
              </a:ext>
            </a:extLst>
          </p:cNvPr>
          <p:cNvPicPr>
            <a:picLocks noChangeAspect="1"/>
          </p:cNvPicPr>
          <p:nvPr/>
        </p:nvPicPr>
        <p:blipFill rotWithShape="1">
          <a:blip r:embed="rId4"/>
          <a:srcRect t="26931" b="25507"/>
          <a:stretch/>
        </p:blipFill>
        <p:spPr>
          <a:xfrm>
            <a:off x="5836407" y="4832649"/>
            <a:ext cx="3841573" cy="1827124"/>
          </a:xfrm>
          <a:prstGeom prst="rect">
            <a:avLst/>
          </a:prstGeom>
        </p:spPr>
      </p:pic>
      <p:pic>
        <p:nvPicPr>
          <p:cNvPr id="5" name="Picture 4">
            <a:extLst>
              <a:ext uri="{FF2B5EF4-FFF2-40B4-BE49-F238E27FC236}">
                <a16:creationId xmlns:a16="http://schemas.microsoft.com/office/drawing/2014/main" id="{71BFE80A-75CA-7E4B-AB37-C25E6933B11E}"/>
              </a:ext>
            </a:extLst>
          </p:cNvPr>
          <p:cNvPicPr>
            <a:picLocks noChangeAspect="1"/>
          </p:cNvPicPr>
          <p:nvPr/>
        </p:nvPicPr>
        <p:blipFill>
          <a:blip r:embed="rId5"/>
          <a:stretch>
            <a:fillRect/>
          </a:stretch>
        </p:blipFill>
        <p:spPr>
          <a:xfrm>
            <a:off x="4508980" y="2177795"/>
            <a:ext cx="3260217" cy="2451481"/>
          </a:xfrm>
          <a:prstGeom prst="rect">
            <a:avLst/>
          </a:prstGeom>
        </p:spPr>
      </p:pic>
      <p:pic>
        <p:nvPicPr>
          <p:cNvPr id="6" name="Picture 5">
            <a:extLst>
              <a:ext uri="{FF2B5EF4-FFF2-40B4-BE49-F238E27FC236}">
                <a16:creationId xmlns:a16="http://schemas.microsoft.com/office/drawing/2014/main" id="{F206FE1F-B154-364C-BCED-371C8FFFA7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3970" y="4813722"/>
            <a:ext cx="2769079" cy="1846051"/>
          </a:xfrm>
          <a:prstGeom prst="rect">
            <a:avLst/>
          </a:prstGeom>
        </p:spPr>
      </p:pic>
      <p:pic>
        <p:nvPicPr>
          <p:cNvPr id="7" name="Picture 6">
            <a:extLst>
              <a:ext uri="{FF2B5EF4-FFF2-40B4-BE49-F238E27FC236}">
                <a16:creationId xmlns:a16="http://schemas.microsoft.com/office/drawing/2014/main" id="{E634D10D-113B-7B44-A0BD-FBF3CA990556}"/>
              </a:ext>
            </a:extLst>
          </p:cNvPr>
          <p:cNvPicPr>
            <a:picLocks noChangeAspect="1"/>
          </p:cNvPicPr>
          <p:nvPr/>
        </p:nvPicPr>
        <p:blipFill rotWithShape="1">
          <a:blip r:embed="rId7">
            <a:extLst>
              <a:ext uri="{28A0092B-C50C-407E-A947-70E740481C1C}">
                <a14:useLocalDpi xmlns:a14="http://schemas.microsoft.com/office/drawing/2010/main" val="0"/>
              </a:ext>
            </a:extLst>
          </a:blip>
          <a:srcRect l="5035" r="13486" b="6423"/>
          <a:stretch/>
        </p:blipFill>
        <p:spPr>
          <a:xfrm>
            <a:off x="7902537" y="2202295"/>
            <a:ext cx="3841573" cy="2432221"/>
          </a:xfrm>
          <a:prstGeom prst="rect">
            <a:avLst/>
          </a:prstGeom>
        </p:spPr>
      </p:pic>
    </p:spTree>
    <p:extLst>
      <p:ext uri="{BB962C8B-B14F-4D97-AF65-F5344CB8AC3E}">
        <p14:creationId xmlns:p14="http://schemas.microsoft.com/office/powerpoint/2010/main" val="313462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9933C9-FD89-5646-9238-7801B8E508A5}"/>
              </a:ext>
            </a:extLst>
          </p:cNvPr>
          <p:cNvPicPr>
            <a:picLocks noChangeAspect="1"/>
          </p:cNvPicPr>
          <p:nvPr/>
        </p:nvPicPr>
        <p:blipFill>
          <a:blip r:embed="rId3"/>
          <a:stretch>
            <a:fillRect/>
          </a:stretch>
        </p:blipFill>
        <p:spPr>
          <a:xfrm>
            <a:off x="2766563" y="2136893"/>
            <a:ext cx="3091547" cy="2057284"/>
          </a:xfrm>
          <a:prstGeom prst="rect">
            <a:avLst/>
          </a:prstGeom>
        </p:spPr>
      </p:pic>
      <p:pic>
        <p:nvPicPr>
          <p:cNvPr id="3" name="Picture 2">
            <a:extLst>
              <a:ext uri="{FF2B5EF4-FFF2-40B4-BE49-F238E27FC236}">
                <a16:creationId xmlns:a16="http://schemas.microsoft.com/office/drawing/2014/main" id="{3E1991F2-4D0D-3F41-9224-D6A618A82B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266614" y="4123372"/>
            <a:ext cx="2807539" cy="2896465"/>
          </a:xfrm>
          <a:prstGeom prst="rect">
            <a:avLst/>
          </a:prstGeom>
        </p:spPr>
      </p:pic>
      <p:pic>
        <p:nvPicPr>
          <p:cNvPr id="4" name="Picture 3">
            <a:extLst>
              <a:ext uri="{FF2B5EF4-FFF2-40B4-BE49-F238E27FC236}">
                <a16:creationId xmlns:a16="http://schemas.microsoft.com/office/drawing/2014/main" id="{86718F9A-CA7D-7A4E-B5AC-4124E46510F4}"/>
              </a:ext>
            </a:extLst>
          </p:cNvPr>
          <p:cNvPicPr>
            <a:picLocks noChangeAspect="1"/>
          </p:cNvPicPr>
          <p:nvPr/>
        </p:nvPicPr>
        <p:blipFill>
          <a:blip r:embed="rId6"/>
          <a:stretch>
            <a:fillRect/>
          </a:stretch>
        </p:blipFill>
        <p:spPr>
          <a:xfrm>
            <a:off x="6124611" y="2136893"/>
            <a:ext cx="3091547" cy="2057284"/>
          </a:xfrm>
          <a:prstGeom prst="rect">
            <a:avLst/>
          </a:prstGeom>
        </p:spPr>
      </p:pic>
      <p:pic>
        <p:nvPicPr>
          <p:cNvPr id="5" name="Picture 4">
            <a:extLst>
              <a:ext uri="{FF2B5EF4-FFF2-40B4-BE49-F238E27FC236}">
                <a16:creationId xmlns:a16="http://schemas.microsoft.com/office/drawing/2014/main" id="{27498531-5C37-2345-89A5-0EEEC1BCB4D2}"/>
              </a:ext>
            </a:extLst>
          </p:cNvPr>
          <p:cNvPicPr>
            <a:picLocks noChangeAspect="1"/>
          </p:cNvPicPr>
          <p:nvPr/>
        </p:nvPicPr>
        <p:blipFill>
          <a:blip r:embed="rId7"/>
          <a:stretch>
            <a:fillRect/>
          </a:stretch>
        </p:blipFill>
        <p:spPr>
          <a:xfrm>
            <a:off x="3210914" y="4402936"/>
            <a:ext cx="2143125" cy="2143125"/>
          </a:xfrm>
          <a:prstGeom prst="rect">
            <a:avLst/>
          </a:prstGeom>
        </p:spPr>
      </p:pic>
      <p:sp>
        <p:nvSpPr>
          <p:cNvPr id="6" name="Title 3">
            <a:extLst>
              <a:ext uri="{FF2B5EF4-FFF2-40B4-BE49-F238E27FC236}">
                <a16:creationId xmlns:a16="http://schemas.microsoft.com/office/drawing/2014/main" id="{EBC9A3FD-2E1A-B54F-B5E4-105805C76D9F}"/>
              </a:ext>
            </a:extLst>
          </p:cNvPr>
          <p:cNvSpPr>
            <a:spLocks noGrp="1"/>
          </p:cNvSpPr>
          <p:nvPr>
            <p:ph type="ctrTitle"/>
          </p:nvPr>
        </p:nvSpPr>
        <p:spPr>
          <a:xfrm>
            <a:off x="0" y="1286395"/>
            <a:ext cx="12192000" cy="576911"/>
          </a:xfrm>
        </p:spPr>
        <p:txBody>
          <a:bodyPr>
            <a:normAutofit/>
          </a:bodyPr>
          <a:lstStyle/>
          <a:p>
            <a:r>
              <a:rPr lang="en-GB" sz="3200" b="1" dirty="0">
                <a:latin typeface="Arial" panose="020B0604020202020204" pitchFamily="34" charset="0"/>
                <a:cs typeface="Arial" panose="020B0604020202020204" pitchFamily="34" charset="0"/>
              </a:rPr>
              <a:t>Activity Bio-degrade Game</a:t>
            </a:r>
          </a:p>
        </p:txBody>
      </p:sp>
    </p:spTree>
    <p:extLst>
      <p:ext uri="{BB962C8B-B14F-4D97-AF65-F5344CB8AC3E}">
        <p14:creationId xmlns:p14="http://schemas.microsoft.com/office/powerpoint/2010/main" val="253155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5B40-57DA-E14E-AB67-338ADD0A7CBE}"/>
              </a:ext>
            </a:extLst>
          </p:cNvPr>
          <p:cNvSpPr txBox="1">
            <a:spLocks/>
          </p:cNvSpPr>
          <p:nvPr/>
        </p:nvSpPr>
        <p:spPr>
          <a:xfrm>
            <a:off x="0" y="1204056"/>
            <a:ext cx="12192000" cy="572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The Results</a:t>
            </a:r>
          </a:p>
        </p:txBody>
      </p:sp>
      <p:graphicFrame>
        <p:nvGraphicFramePr>
          <p:cNvPr id="3" name="Content Placeholder 3">
            <a:extLst>
              <a:ext uri="{FF2B5EF4-FFF2-40B4-BE49-F238E27FC236}">
                <a16:creationId xmlns:a16="http://schemas.microsoft.com/office/drawing/2014/main" id="{972B2AC0-3677-D54C-8B6C-C9160AD85E15}"/>
              </a:ext>
            </a:extLst>
          </p:cNvPr>
          <p:cNvGraphicFramePr>
            <a:graphicFrameLocks/>
          </p:cNvGraphicFramePr>
          <p:nvPr>
            <p:extLst>
              <p:ext uri="{D42A27DB-BD31-4B8C-83A1-F6EECF244321}">
                <p14:modId xmlns:p14="http://schemas.microsoft.com/office/powerpoint/2010/main" val="2952056844"/>
              </p:ext>
            </p:extLst>
          </p:nvPr>
        </p:nvGraphicFramePr>
        <p:xfrm>
          <a:off x="1680713" y="1928044"/>
          <a:ext cx="8830574" cy="4769601"/>
        </p:xfrm>
        <a:graphic>
          <a:graphicData uri="http://schemas.openxmlformats.org/drawingml/2006/table">
            <a:tbl>
              <a:tblPr firstRow="1" bandRow="1">
                <a:tableStyleId>{5C22544A-7EE6-4342-B048-85BDC9FD1C3A}</a:tableStyleId>
              </a:tblPr>
              <a:tblGrid>
                <a:gridCol w="4415287">
                  <a:extLst>
                    <a:ext uri="{9D8B030D-6E8A-4147-A177-3AD203B41FA5}">
                      <a16:colId xmlns:a16="http://schemas.microsoft.com/office/drawing/2014/main" val="20000"/>
                    </a:ext>
                  </a:extLst>
                </a:gridCol>
                <a:gridCol w="4415287">
                  <a:extLst>
                    <a:ext uri="{9D8B030D-6E8A-4147-A177-3AD203B41FA5}">
                      <a16:colId xmlns:a16="http://schemas.microsoft.com/office/drawing/2014/main" val="20001"/>
                    </a:ext>
                  </a:extLst>
                </a:gridCol>
              </a:tblGrid>
              <a:tr h="392470">
                <a:tc>
                  <a:txBody>
                    <a:bodyPr/>
                    <a:lstStyle/>
                    <a:p>
                      <a:pPr algn="ctr"/>
                      <a:r>
                        <a:rPr lang="en-GB" sz="1900" dirty="0">
                          <a:solidFill>
                            <a:schemeClr val="tx1"/>
                          </a:solidFill>
                        </a:rPr>
                        <a:t>Items</a:t>
                      </a:r>
                    </a:p>
                  </a:txBody>
                  <a:tcPr marL="98117" marR="98117" marT="49059" marB="49059"/>
                </a:tc>
                <a:tc>
                  <a:txBody>
                    <a:bodyPr/>
                    <a:lstStyle/>
                    <a:p>
                      <a:pPr algn="ctr"/>
                      <a:r>
                        <a:rPr lang="en-GB" sz="1900" dirty="0">
                          <a:solidFill>
                            <a:schemeClr val="tx1"/>
                          </a:solidFill>
                        </a:rPr>
                        <a:t>Length</a:t>
                      </a:r>
                      <a:r>
                        <a:rPr lang="en-GB" sz="1900" baseline="0" dirty="0">
                          <a:solidFill>
                            <a:schemeClr val="tx1"/>
                          </a:solidFill>
                        </a:rPr>
                        <a:t> of time to </a:t>
                      </a:r>
                      <a:r>
                        <a:rPr lang="en-GB" sz="1900" dirty="0">
                          <a:solidFill>
                            <a:schemeClr val="tx1"/>
                          </a:solidFill>
                        </a:rPr>
                        <a:t>Biodegrade</a:t>
                      </a:r>
                    </a:p>
                  </a:txBody>
                  <a:tcPr marL="98117" marR="98117" marT="49059" marB="49059"/>
                </a:tc>
                <a:extLst>
                  <a:ext uri="{0D108BD9-81ED-4DB2-BD59-A6C34878D82A}">
                    <a16:rowId xmlns:a16="http://schemas.microsoft.com/office/drawing/2014/main" val="10000"/>
                  </a:ext>
                </a:extLst>
              </a:tr>
              <a:tr h="397921">
                <a:tc>
                  <a:txBody>
                    <a:bodyPr/>
                    <a:lstStyle/>
                    <a:p>
                      <a:r>
                        <a:rPr lang="en-GB" sz="1900" dirty="0">
                          <a:solidFill>
                            <a:schemeClr val="tx1"/>
                          </a:solidFill>
                        </a:rPr>
                        <a:t>Nappy</a:t>
                      </a:r>
                    </a:p>
                  </a:txBody>
                  <a:tcPr marL="98117" marR="98117" marT="49059" marB="49059"/>
                </a:tc>
                <a:tc>
                  <a:txBody>
                    <a:bodyPr/>
                    <a:lstStyle/>
                    <a:p>
                      <a:r>
                        <a:rPr lang="en-GB" sz="1900" dirty="0">
                          <a:solidFill>
                            <a:schemeClr val="tx1"/>
                          </a:solidFill>
                        </a:rPr>
                        <a:t>450 Years</a:t>
                      </a:r>
                    </a:p>
                  </a:txBody>
                  <a:tcPr marL="98117" marR="98117" marT="49059" marB="49059"/>
                </a:tc>
                <a:extLst>
                  <a:ext uri="{0D108BD9-81ED-4DB2-BD59-A6C34878D82A}">
                    <a16:rowId xmlns:a16="http://schemas.microsoft.com/office/drawing/2014/main" val="10001"/>
                  </a:ext>
                </a:extLst>
              </a:tr>
              <a:tr h="397921">
                <a:tc>
                  <a:txBody>
                    <a:bodyPr/>
                    <a:lstStyle/>
                    <a:p>
                      <a:r>
                        <a:rPr lang="en-GB" sz="1900" dirty="0">
                          <a:solidFill>
                            <a:schemeClr val="tx1"/>
                          </a:solidFill>
                        </a:rPr>
                        <a:t>Orange</a:t>
                      </a:r>
                      <a:r>
                        <a:rPr lang="en-GB" sz="1900" baseline="0" dirty="0">
                          <a:solidFill>
                            <a:schemeClr val="tx1"/>
                          </a:solidFill>
                        </a:rPr>
                        <a:t> Peel</a:t>
                      </a:r>
                      <a:endParaRPr lang="en-GB" sz="1900" dirty="0">
                        <a:solidFill>
                          <a:schemeClr val="tx1"/>
                        </a:solidFill>
                      </a:endParaRPr>
                    </a:p>
                  </a:txBody>
                  <a:tcPr marL="98117" marR="98117" marT="49059" marB="49059"/>
                </a:tc>
                <a:tc>
                  <a:txBody>
                    <a:bodyPr/>
                    <a:lstStyle/>
                    <a:p>
                      <a:r>
                        <a:rPr lang="en-GB" sz="1900" dirty="0">
                          <a:solidFill>
                            <a:schemeClr val="tx1"/>
                          </a:solidFill>
                        </a:rPr>
                        <a:t>2 years</a:t>
                      </a:r>
                    </a:p>
                  </a:txBody>
                  <a:tcPr marL="98117" marR="98117" marT="49059" marB="49059"/>
                </a:tc>
                <a:extLst>
                  <a:ext uri="{0D108BD9-81ED-4DB2-BD59-A6C34878D82A}">
                    <a16:rowId xmlns:a16="http://schemas.microsoft.com/office/drawing/2014/main" val="10002"/>
                  </a:ext>
                </a:extLst>
              </a:tr>
              <a:tr h="397921">
                <a:tc>
                  <a:txBody>
                    <a:bodyPr/>
                    <a:lstStyle/>
                    <a:p>
                      <a:r>
                        <a:rPr lang="en-GB" sz="1900" dirty="0">
                          <a:solidFill>
                            <a:schemeClr val="tx1"/>
                          </a:solidFill>
                        </a:rPr>
                        <a:t>Banana</a:t>
                      </a:r>
                      <a:r>
                        <a:rPr lang="en-GB" sz="1900" baseline="0" dirty="0">
                          <a:solidFill>
                            <a:schemeClr val="tx1"/>
                          </a:solidFill>
                        </a:rPr>
                        <a:t> Peel</a:t>
                      </a:r>
                      <a:endParaRPr lang="en-GB" sz="1900" dirty="0">
                        <a:solidFill>
                          <a:schemeClr val="tx1"/>
                        </a:solidFill>
                      </a:endParaRPr>
                    </a:p>
                  </a:txBody>
                  <a:tcPr marL="98117" marR="98117" marT="49059" marB="49059"/>
                </a:tc>
                <a:tc>
                  <a:txBody>
                    <a:bodyPr/>
                    <a:lstStyle/>
                    <a:p>
                      <a:r>
                        <a:rPr lang="en-GB" sz="1900" dirty="0">
                          <a:solidFill>
                            <a:schemeClr val="tx1"/>
                          </a:solidFill>
                        </a:rPr>
                        <a:t>4 weeks</a:t>
                      </a:r>
                    </a:p>
                  </a:txBody>
                  <a:tcPr marL="98117" marR="98117" marT="49059" marB="49059"/>
                </a:tc>
                <a:extLst>
                  <a:ext uri="{0D108BD9-81ED-4DB2-BD59-A6C34878D82A}">
                    <a16:rowId xmlns:a16="http://schemas.microsoft.com/office/drawing/2014/main" val="10003"/>
                  </a:ext>
                </a:extLst>
              </a:tr>
              <a:tr h="397921">
                <a:tc>
                  <a:txBody>
                    <a:bodyPr/>
                    <a:lstStyle/>
                    <a:p>
                      <a:r>
                        <a:rPr lang="en-GB" sz="1900" dirty="0">
                          <a:solidFill>
                            <a:schemeClr val="tx1"/>
                          </a:solidFill>
                        </a:rPr>
                        <a:t>Paper</a:t>
                      </a:r>
                    </a:p>
                  </a:txBody>
                  <a:tcPr marL="98117" marR="98117" marT="49059" marB="49059"/>
                </a:tc>
                <a:tc>
                  <a:txBody>
                    <a:bodyPr/>
                    <a:lstStyle/>
                    <a:p>
                      <a:r>
                        <a:rPr lang="en-GB" sz="1900" dirty="0">
                          <a:solidFill>
                            <a:schemeClr val="tx1"/>
                          </a:solidFill>
                        </a:rPr>
                        <a:t>3 weeks</a:t>
                      </a:r>
                    </a:p>
                  </a:txBody>
                  <a:tcPr marL="98117" marR="98117" marT="49059" marB="49059"/>
                </a:tc>
                <a:extLst>
                  <a:ext uri="{0D108BD9-81ED-4DB2-BD59-A6C34878D82A}">
                    <a16:rowId xmlns:a16="http://schemas.microsoft.com/office/drawing/2014/main" val="10004"/>
                  </a:ext>
                </a:extLst>
              </a:tr>
              <a:tr h="397921">
                <a:tc>
                  <a:txBody>
                    <a:bodyPr/>
                    <a:lstStyle/>
                    <a:p>
                      <a:r>
                        <a:rPr lang="en-GB" sz="1900" dirty="0">
                          <a:solidFill>
                            <a:schemeClr val="tx1"/>
                          </a:solidFill>
                        </a:rPr>
                        <a:t>Aluminium Can</a:t>
                      </a:r>
                    </a:p>
                  </a:txBody>
                  <a:tcPr marL="98117" marR="98117" marT="49059" marB="49059"/>
                </a:tc>
                <a:tc>
                  <a:txBody>
                    <a:bodyPr/>
                    <a:lstStyle/>
                    <a:p>
                      <a:r>
                        <a:rPr lang="en-GB" sz="1900" dirty="0">
                          <a:solidFill>
                            <a:schemeClr val="tx1"/>
                          </a:solidFill>
                        </a:rPr>
                        <a:t>Million Years</a:t>
                      </a:r>
                    </a:p>
                  </a:txBody>
                  <a:tcPr marL="98117" marR="98117" marT="49059" marB="49059"/>
                </a:tc>
                <a:extLst>
                  <a:ext uri="{0D108BD9-81ED-4DB2-BD59-A6C34878D82A}">
                    <a16:rowId xmlns:a16="http://schemas.microsoft.com/office/drawing/2014/main" val="10005"/>
                  </a:ext>
                </a:extLst>
              </a:tr>
              <a:tr h="397921">
                <a:tc>
                  <a:txBody>
                    <a:bodyPr/>
                    <a:lstStyle/>
                    <a:p>
                      <a:r>
                        <a:rPr lang="en-GB" sz="1900" dirty="0">
                          <a:solidFill>
                            <a:schemeClr val="tx1"/>
                          </a:solidFill>
                        </a:rPr>
                        <a:t>Cardboard</a:t>
                      </a:r>
                    </a:p>
                  </a:txBody>
                  <a:tcPr marL="98117" marR="98117" marT="49059" marB="49059"/>
                </a:tc>
                <a:tc>
                  <a:txBody>
                    <a:bodyPr/>
                    <a:lstStyle/>
                    <a:p>
                      <a:r>
                        <a:rPr lang="en-GB" sz="1900" dirty="0">
                          <a:solidFill>
                            <a:schemeClr val="tx1"/>
                          </a:solidFill>
                        </a:rPr>
                        <a:t>2 months</a:t>
                      </a:r>
                    </a:p>
                  </a:txBody>
                  <a:tcPr marL="98117" marR="98117" marT="49059" marB="49059"/>
                </a:tc>
                <a:extLst>
                  <a:ext uri="{0D108BD9-81ED-4DB2-BD59-A6C34878D82A}">
                    <a16:rowId xmlns:a16="http://schemas.microsoft.com/office/drawing/2014/main" val="10006"/>
                  </a:ext>
                </a:extLst>
              </a:tr>
              <a:tr h="397921">
                <a:tc>
                  <a:txBody>
                    <a:bodyPr/>
                    <a:lstStyle/>
                    <a:p>
                      <a:r>
                        <a:rPr lang="en-GB" sz="1900" dirty="0">
                          <a:solidFill>
                            <a:schemeClr val="tx1"/>
                          </a:solidFill>
                        </a:rPr>
                        <a:t>Plastic</a:t>
                      </a:r>
                      <a:r>
                        <a:rPr lang="en-GB" sz="1900" baseline="0" dirty="0">
                          <a:solidFill>
                            <a:schemeClr val="tx1"/>
                          </a:solidFill>
                        </a:rPr>
                        <a:t> Bottle</a:t>
                      </a:r>
                      <a:endParaRPr lang="en-GB" sz="1900" dirty="0">
                        <a:solidFill>
                          <a:schemeClr val="tx1"/>
                        </a:solidFill>
                      </a:endParaRPr>
                    </a:p>
                  </a:txBody>
                  <a:tcPr marL="98117" marR="98117" marT="49059" marB="49059"/>
                </a:tc>
                <a:tc>
                  <a:txBody>
                    <a:bodyPr/>
                    <a:lstStyle/>
                    <a:p>
                      <a:r>
                        <a:rPr lang="en-GB" sz="1900" dirty="0">
                          <a:solidFill>
                            <a:schemeClr val="tx1"/>
                          </a:solidFill>
                        </a:rPr>
                        <a:t>450 years</a:t>
                      </a:r>
                    </a:p>
                  </a:txBody>
                  <a:tcPr marL="98117" marR="98117" marT="49059" marB="49059"/>
                </a:tc>
                <a:extLst>
                  <a:ext uri="{0D108BD9-81ED-4DB2-BD59-A6C34878D82A}">
                    <a16:rowId xmlns:a16="http://schemas.microsoft.com/office/drawing/2014/main" val="10007"/>
                  </a:ext>
                </a:extLst>
              </a:tr>
              <a:tr h="397921">
                <a:tc>
                  <a:txBody>
                    <a:bodyPr/>
                    <a:lstStyle/>
                    <a:p>
                      <a:r>
                        <a:rPr lang="en-GB" sz="1900" dirty="0">
                          <a:solidFill>
                            <a:schemeClr val="tx1"/>
                          </a:solidFill>
                        </a:rPr>
                        <a:t>Tin can</a:t>
                      </a:r>
                    </a:p>
                  </a:txBody>
                  <a:tcPr marL="98117" marR="98117" marT="49059" marB="49059"/>
                </a:tc>
                <a:tc>
                  <a:txBody>
                    <a:bodyPr/>
                    <a:lstStyle/>
                    <a:p>
                      <a:r>
                        <a:rPr lang="en-GB" sz="1900" dirty="0">
                          <a:solidFill>
                            <a:schemeClr val="tx1"/>
                          </a:solidFill>
                        </a:rPr>
                        <a:t>50 years</a:t>
                      </a:r>
                    </a:p>
                  </a:txBody>
                  <a:tcPr marL="98117" marR="98117" marT="49059" marB="49059"/>
                </a:tc>
                <a:extLst>
                  <a:ext uri="{0D108BD9-81ED-4DB2-BD59-A6C34878D82A}">
                    <a16:rowId xmlns:a16="http://schemas.microsoft.com/office/drawing/2014/main" val="10008"/>
                  </a:ext>
                </a:extLst>
              </a:tr>
              <a:tr h="397921">
                <a:tc>
                  <a:txBody>
                    <a:bodyPr/>
                    <a:lstStyle/>
                    <a:p>
                      <a:r>
                        <a:rPr lang="en-GB" sz="1900" dirty="0">
                          <a:solidFill>
                            <a:schemeClr val="tx1"/>
                          </a:solidFill>
                        </a:rPr>
                        <a:t>Glass</a:t>
                      </a:r>
                    </a:p>
                  </a:txBody>
                  <a:tcPr marL="98117" marR="98117" marT="49059" marB="49059"/>
                </a:tc>
                <a:tc>
                  <a:txBody>
                    <a:bodyPr/>
                    <a:lstStyle/>
                    <a:p>
                      <a:r>
                        <a:rPr lang="en-GB" sz="1900" dirty="0">
                          <a:solidFill>
                            <a:schemeClr val="tx1"/>
                          </a:solidFill>
                        </a:rPr>
                        <a:t>2 million years</a:t>
                      </a:r>
                    </a:p>
                  </a:txBody>
                  <a:tcPr marL="98117" marR="98117" marT="49059" marB="49059"/>
                </a:tc>
                <a:extLst>
                  <a:ext uri="{0D108BD9-81ED-4DB2-BD59-A6C34878D82A}">
                    <a16:rowId xmlns:a16="http://schemas.microsoft.com/office/drawing/2014/main" val="10009"/>
                  </a:ext>
                </a:extLst>
              </a:tr>
              <a:tr h="397921">
                <a:tc>
                  <a:txBody>
                    <a:bodyPr/>
                    <a:lstStyle/>
                    <a:p>
                      <a:r>
                        <a:rPr lang="en-GB" sz="1900" dirty="0">
                          <a:solidFill>
                            <a:schemeClr val="tx1"/>
                          </a:solidFill>
                        </a:rPr>
                        <a:t>Styrofoam Cup</a:t>
                      </a:r>
                    </a:p>
                  </a:txBody>
                  <a:tcPr marL="98117" marR="98117" marT="49059" marB="49059"/>
                </a:tc>
                <a:tc>
                  <a:txBody>
                    <a:bodyPr/>
                    <a:lstStyle/>
                    <a:p>
                      <a:r>
                        <a:rPr lang="en-GB" sz="1900" dirty="0">
                          <a:solidFill>
                            <a:schemeClr val="tx1"/>
                          </a:solidFill>
                        </a:rPr>
                        <a:t>50 years</a:t>
                      </a:r>
                    </a:p>
                  </a:txBody>
                  <a:tcPr marL="98117" marR="98117" marT="49059" marB="49059"/>
                </a:tc>
                <a:extLst>
                  <a:ext uri="{0D108BD9-81ED-4DB2-BD59-A6C34878D82A}">
                    <a16:rowId xmlns:a16="http://schemas.microsoft.com/office/drawing/2014/main" val="10010"/>
                  </a:ext>
                </a:extLst>
              </a:tr>
              <a:tr h="397921">
                <a:tc>
                  <a:txBody>
                    <a:bodyPr/>
                    <a:lstStyle/>
                    <a:p>
                      <a:r>
                        <a:rPr lang="en-GB" sz="1900" dirty="0">
                          <a:solidFill>
                            <a:schemeClr val="tx1"/>
                          </a:solidFill>
                        </a:rPr>
                        <a:t>Plastic</a:t>
                      </a:r>
                      <a:r>
                        <a:rPr lang="en-GB" sz="1900" baseline="0" dirty="0">
                          <a:solidFill>
                            <a:schemeClr val="tx1"/>
                          </a:solidFill>
                        </a:rPr>
                        <a:t> Bag</a:t>
                      </a:r>
                      <a:endParaRPr lang="en-GB" sz="1900" dirty="0">
                        <a:solidFill>
                          <a:schemeClr val="tx1"/>
                        </a:solidFill>
                      </a:endParaRPr>
                    </a:p>
                  </a:txBody>
                  <a:tcPr marL="98117" marR="98117" marT="49059" marB="49059"/>
                </a:tc>
                <a:tc>
                  <a:txBody>
                    <a:bodyPr/>
                    <a:lstStyle/>
                    <a:p>
                      <a:r>
                        <a:rPr lang="en-GB" sz="1900" dirty="0">
                          <a:solidFill>
                            <a:schemeClr val="tx1"/>
                          </a:solidFill>
                        </a:rPr>
                        <a:t>Over 20 Years</a:t>
                      </a:r>
                    </a:p>
                  </a:txBody>
                  <a:tcPr marL="98117" marR="98117" marT="49059" marB="49059"/>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8367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523B472-7D22-754F-9DA2-697785359DD2}"/>
              </a:ext>
            </a:extLst>
          </p:cNvPr>
          <p:cNvPicPr>
            <a:picLocks noChangeAspect="1"/>
          </p:cNvPicPr>
          <p:nvPr/>
        </p:nvPicPr>
        <p:blipFill rotWithShape="1">
          <a:blip r:embed="rId3"/>
          <a:srcRect t="3004" r="-1" b="1555"/>
          <a:stretch/>
        </p:blipFill>
        <p:spPr>
          <a:xfrm>
            <a:off x="20" y="10"/>
            <a:ext cx="6095980" cy="6857990"/>
          </a:xfrm>
          <a:prstGeom prst="rect">
            <a:avLst/>
          </a:prstGeom>
        </p:spPr>
      </p:pic>
      <p:pic>
        <p:nvPicPr>
          <p:cNvPr id="3" name="Picture 2">
            <a:extLst>
              <a:ext uri="{FF2B5EF4-FFF2-40B4-BE49-F238E27FC236}">
                <a16:creationId xmlns:a16="http://schemas.microsoft.com/office/drawing/2014/main" id="{50B53725-DEFF-C443-ADB4-5AC797CCCBAE}"/>
              </a:ext>
            </a:extLst>
          </p:cNvPr>
          <p:cNvPicPr>
            <a:picLocks noChangeAspect="1"/>
          </p:cNvPicPr>
          <p:nvPr/>
        </p:nvPicPr>
        <p:blipFill rotWithShape="1">
          <a:blip r:embed="rId4"/>
          <a:srcRect t="3163" b="1463"/>
          <a:stretch/>
        </p:blipFill>
        <p:spPr>
          <a:xfrm>
            <a:off x="6096000" y="10"/>
            <a:ext cx="6096000" cy="6857990"/>
          </a:xfrm>
          <a:prstGeom prst="rect">
            <a:avLst/>
          </a:prstGeom>
        </p:spPr>
      </p:pic>
      <p:sp>
        <p:nvSpPr>
          <p:cNvPr id="11" name="Rectangle 1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ame 1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
            <a:extLst>
              <a:ext uri="{FF2B5EF4-FFF2-40B4-BE49-F238E27FC236}">
                <a16:creationId xmlns:a16="http://schemas.microsoft.com/office/drawing/2014/main" id="{D7E40C05-EC5F-6F44-9EE6-A8758D9A420B}"/>
              </a:ext>
            </a:extLst>
          </p:cNvPr>
          <p:cNvSpPr>
            <a:spLocks noGrp="1"/>
          </p:cNvSpPr>
          <p:nvPr>
            <p:ph type="ctrTitle"/>
          </p:nvPr>
        </p:nvSpPr>
        <p:spPr>
          <a:xfrm>
            <a:off x="4286858" y="2761554"/>
            <a:ext cx="3618284" cy="1345720"/>
          </a:xfrm>
          <a:noFill/>
        </p:spPr>
        <p:txBody>
          <a:bodyPr anchor="ctr">
            <a:normAutofit/>
          </a:bodyPr>
          <a:lstStyle/>
          <a:p>
            <a:r>
              <a:rPr lang="en-GB" sz="2800" b="1" dirty="0">
                <a:latin typeface="Arial" panose="020B0604020202020204" pitchFamily="34" charset="0"/>
                <a:cs typeface="Arial" panose="020B0604020202020204" pitchFamily="34" charset="0"/>
              </a:rPr>
              <a:t>What do you use that is made of plastic?</a:t>
            </a:r>
          </a:p>
        </p:txBody>
      </p:sp>
    </p:spTree>
    <p:extLst>
      <p:ext uri="{BB962C8B-B14F-4D97-AF65-F5344CB8AC3E}">
        <p14:creationId xmlns:p14="http://schemas.microsoft.com/office/powerpoint/2010/main" val="2535705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833</Words>
  <Application>Microsoft Macintosh PowerPoint</Application>
  <PresentationFormat>Widescreen</PresentationFormat>
  <Paragraphs>79</Paragraphs>
  <Slides>12</Slides>
  <Notes>11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Activity Bio-degrade Game</vt:lpstr>
      <vt:lpstr>PowerPoint Presentation</vt:lpstr>
      <vt:lpstr>What do you use that is made of plastic?</vt:lpstr>
      <vt:lpstr>How Can You Help?</vt:lpstr>
      <vt:lpstr>PowerPoint Presentation</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Quinn</dc:creator>
  <cp:lastModifiedBy>Gareth Quinn</cp:lastModifiedBy>
  <cp:revision>2</cp:revision>
  <dcterms:created xsi:type="dcterms:W3CDTF">2020-12-24T14:06:10Z</dcterms:created>
  <dcterms:modified xsi:type="dcterms:W3CDTF">2020-12-24T14:10:54Z</dcterms:modified>
</cp:coreProperties>
</file>