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3"/>
    <p:restoredTop sz="94694"/>
  </p:normalViewPr>
  <p:slideViewPr>
    <p:cSldViewPr snapToGrid="0" snapToObjects="1">
      <p:cViewPr varScale="1">
        <p:scale>
          <a:sx n="73" d="100"/>
          <a:sy n="73" d="100"/>
        </p:scale>
        <p:origin x="192" y="2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EAA1-62B7-B945-864A-114A1406DF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00C9DB-A787-0D4B-AC2F-FA044619A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552822-839E-D846-883D-A5AD0A8629CD}"/>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DF2F40F8-7420-B349-8844-0D3DACEFF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2426C-E41A-2C45-A461-00ED4A7856C2}"/>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1978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A759-2261-1948-AF3E-307B8F4723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F11AEB-2D2A-F643-8371-1C4FEEA926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7CB819-B64C-5344-95AD-5D78F0D75AB8}"/>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7E9B29AE-FB80-734D-9CD0-049688BA8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10E9D-D9FB-A14E-92DB-7EDA9BC8089E}"/>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5130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ACE92-ECFB-4643-8647-7E9C036C8E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D19FD7-F420-E747-A816-175ADE3D99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92ACD7-7E38-8045-9B57-E98044904934}"/>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454C21C3-8013-6847-B10D-B87004E5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BBF22-778E-DC41-ABCB-EEE91E3EB49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63189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26F0-596C-014D-9CA4-F38FAA9AAD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3AE4D-7090-7047-9908-EF2B24708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F21593-F91D-9E44-BB11-25F4D91A5977}"/>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EC3165A9-2650-1A45-9BF5-051785F42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D81DB-5E5A-794E-8958-AECD0AC0A8C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49313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07A7-D353-8745-BC78-4EB90B60DF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F7229-A8BA-B84F-BFB7-7024B13387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6B027A-4F8D-5448-BF19-5E6F55FB1127}"/>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5F28FEA0-D6F3-384E-A7D3-39226479D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7C24F-06B9-B141-B2C1-03435240A15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8280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FA2-9976-BB44-9039-02B1E787D8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AE44C4-C09F-474B-B7B0-83AAFF0A0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E69D7C-77A8-984A-99A6-D3C4FBD0F347}"/>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7A61EF47-E412-9545-9C7E-4612738D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D1FEE-7BDE-B649-B0CB-C2E45E3CB6B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38877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322A-A3C1-8B40-9D80-69EB15587A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50CE7C-93D4-0044-95F4-C844D485E9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3ADC6A-5EBA-1F43-AE41-B4E3E1C574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D77FE1-D188-A449-A52A-5395040B4168}"/>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6" name="Footer Placeholder 5">
            <a:extLst>
              <a:ext uri="{FF2B5EF4-FFF2-40B4-BE49-F238E27FC236}">
                <a16:creationId xmlns:a16="http://schemas.microsoft.com/office/drawing/2014/main" id="{D9BC91E7-B2D3-EE4B-8BF3-C8B50E869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2072E-3799-A448-BC12-6617BA6CAF0D}"/>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7320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2AB8-EAA4-964A-978E-093E42E278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9F1312-CC2D-9045-B0BB-72C8CA744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3BABD4-B18E-4B43-9CAB-0F94570B7E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F38AD3-4109-9D43-B4AA-2D654D547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72315-0C97-764E-ADFD-D927BB25BC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3BEF55-E575-4F48-B1A1-0A686B5E2AA6}"/>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8" name="Footer Placeholder 7">
            <a:extLst>
              <a:ext uri="{FF2B5EF4-FFF2-40B4-BE49-F238E27FC236}">
                <a16:creationId xmlns:a16="http://schemas.microsoft.com/office/drawing/2014/main" id="{AC393E0B-A8C1-2344-93EE-8F18AB5A3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DD07D6-C0A0-A94A-AB51-6D06F8963F67}"/>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18213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1E3A-6601-344D-B381-EBAC8FAD1B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7EF8F-3C3C-D146-BF52-9DE9145487D3}"/>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4" name="Footer Placeholder 3">
            <a:extLst>
              <a:ext uri="{FF2B5EF4-FFF2-40B4-BE49-F238E27FC236}">
                <a16:creationId xmlns:a16="http://schemas.microsoft.com/office/drawing/2014/main" id="{204A6908-8E33-614F-B0C8-FFA2F9D71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3F8791-F2BB-F040-9746-87F651C32FF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92663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F5AC3-AB98-EC45-9D62-B8AB1DEA7EA5}"/>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3" name="Footer Placeholder 2">
            <a:extLst>
              <a:ext uri="{FF2B5EF4-FFF2-40B4-BE49-F238E27FC236}">
                <a16:creationId xmlns:a16="http://schemas.microsoft.com/office/drawing/2014/main" id="{6F406F73-A0DA-584A-9E3B-049FB97F1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50E5F-341F-AC42-B36D-571B39827506}"/>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5319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685-7960-034C-B777-DC06E30EF5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6A1193-4057-304C-AE90-15360909B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309344F-545B-5640-86D8-E532DBE73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7FF733-BA5E-1F42-BECA-4DC8A35D1948}"/>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6" name="Footer Placeholder 5">
            <a:extLst>
              <a:ext uri="{FF2B5EF4-FFF2-40B4-BE49-F238E27FC236}">
                <a16:creationId xmlns:a16="http://schemas.microsoft.com/office/drawing/2014/main" id="{CDE87BD6-E383-FA46-8F2C-B762D8EF4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36985-C8EB-504D-80BD-7A17F74B0C0B}"/>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6622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3BE1-8257-324F-8370-AB6371376D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9BEFCB-A048-E94F-B166-82E4321B5E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C62E55-B4D4-B846-AB76-F4C672ABEBD7}"/>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CF17C11E-69AA-1F46-AC05-F2E5B920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7CF2-EFCA-9241-968F-C0A9D7519E9C}"/>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65388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08B0-3F86-114C-ADCF-55AE4BF9C8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53CD8C5-38B7-3A4C-89C1-190138268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D9729-A324-5D45-96F3-C5E4B02A3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538162-77D9-0648-A6E7-D7F4FE322DFE}"/>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6" name="Footer Placeholder 5">
            <a:extLst>
              <a:ext uri="{FF2B5EF4-FFF2-40B4-BE49-F238E27FC236}">
                <a16:creationId xmlns:a16="http://schemas.microsoft.com/office/drawing/2014/main" id="{F3A148E4-3F97-0145-AEF4-0DEEFF5AA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973CB-90DF-7648-8FD3-12BF45735FB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98099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06FC-FE10-414C-BC6B-9308F64491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64244-BDB0-9346-9576-28D910C7AE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7FEEC8-1DB0-5847-B3E3-5F0C12A7E005}"/>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FD12D035-6EB0-B848-9C0D-CE28F1F46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AB1D-67F5-0348-9DA4-60D06B52976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09530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98941-88EA-2043-8B8E-284BE31640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2112DD-6AA8-5E46-8A59-C5D30D9004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87708-BB1B-2D40-8351-45D663367D63}"/>
              </a:ext>
            </a:extLst>
          </p:cNvPr>
          <p:cNvSpPr>
            <a:spLocks noGrp="1"/>
          </p:cNvSpPr>
          <p:nvPr>
            <p:ph type="dt" sz="half" idx="10"/>
          </p:nvPr>
        </p:nvSpPr>
        <p:spPr/>
        <p:txBody>
          <a:body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4CB63E03-2AD7-7A49-A5BE-71895B9C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93683-DB04-4F4B-BAFA-947AEB7DEB8A}"/>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52241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9A93-B618-8149-8414-DC0A1B47D8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3C42AE-5C68-4340-A465-645EABE81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23CBC9-0A62-A54F-A5D1-9CD0CE0DBAB6}"/>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18B79F82-071E-8B4C-A159-3F8D35822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54906-4965-D94A-BC6A-020A5734008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84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92AA-6687-A246-B88E-48AF9962CA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A956FD-E55F-894B-AA66-8AAD1B6C8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018D80-7BA7-AE4A-8535-5CB9D0481D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8A9CC40-DD22-004A-BF7A-F88A2F042611}"/>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6" name="Footer Placeholder 5">
            <a:extLst>
              <a:ext uri="{FF2B5EF4-FFF2-40B4-BE49-F238E27FC236}">
                <a16:creationId xmlns:a16="http://schemas.microsoft.com/office/drawing/2014/main" id="{9843FB78-51BD-1D46-AC3C-8DC42FCC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46C0-8B8F-4540-8142-034366482D9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007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9AE9-8978-EF49-ADE2-4BA6960974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47D65F-FF06-D94D-A2E2-E85C1604F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F9AD82-2266-444B-AB5F-BD588E67AB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1509A3-6578-4242-A939-D34A57CCA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EB6891-C87D-1549-B2BC-E48931FCA2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B5CF0B-6ECE-9545-8FD9-06784F0FD6E4}"/>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8" name="Footer Placeholder 7">
            <a:extLst>
              <a:ext uri="{FF2B5EF4-FFF2-40B4-BE49-F238E27FC236}">
                <a16:creationId xmlns:a16="http://schemas.microsoft.com/office/drawing/2014/main" id="{565DC89C-404C-2D4D-99CB-F3E57C644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9FCFE-C52A-174C-842D-923880B24AD9}"/>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4566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48B-DE89-DB4D-9617-85EF513BA9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26D57B-F259-D949-B760-CE959876755F}"/>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4" name="Footer Placeholder 3">
            <a:extLst>
              <a:ext uri="{FF2B5EF4-FFF2-40B4-BE49-F238E27FC236}">
                <a16:creationId xmlns:a16="http://schemas.microsoft.com/office/drawing/2014/main" id="{B0F6660C-E276-1045-A933-AEBF62D22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D6705-C357-2D45-9C9E-6F7D1501887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9390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30736-FB4F-8F42-B574-65F75338DCDE}"/>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3" name="Footer Placeholder 2">
            <a:extLst>
              <a:ext uri="{FF2B5EF4-FFF2-40B4-BE49-F238E27FC236}">
                <a16:creationId xmlns:a16="http://schemas.microsoft.com/office/drawing/2014/main" id="{019BD851-3CAE-9B4B-A290-025124F7D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FEB0A-A69B-654F-8EE8-2B8E05DFE6D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409493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F691-E7DF-EF40-BBD6-A957E30B96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2E42DD8-95CA-874B-8273-1BDB875AC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E46D24-3F27-084C-B799-EB26D812D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AB825D-8391-1242-B89C-526E0452E168}"/>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6" name="Footer Placeholder 5">
            <a:extLst>
              <a:ext uri="{FF2B5EF4-FFF2-40B4-BE49-F238E27FC236}">
                <a16:creationId xmlns:a16="http://schemas.microsoft.com/office/drawing/2014/main" id="{3F476817-0140-374F-96F4-3E94BAF00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BB066-912B-E64A-8D89-C76A36407A6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87709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4BB-165D-CF4D-BB30-A5629130ED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4C3516-5EC2-9A4C-A4CE-B7955A243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FF009-7432-7D46-9580-7E11C34C0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206E3-4549-DE42-BE7D-021DDE87C2E2}"/>
              </a:ext>
            </a:extLst>
          </p:cNvPr>
          <p:cNvSpPr>
            <a:spLocks noGrp="1"/>
          </p:cNvSpPr>
          <p:nvPr>
            <p:ph type="dt" sz="half" idx="10"/>
          </p:nvPr>
        </p:nvSpPr>
        <p:spPr/>
        <p:txBody>
          <a:bodyPr/>
          <a:lstStyle/>
          <a:p>
            <a:fld id="{CA7FD55C-2C06-FE4C-94D0-F616BA500B86}" type="datetimeFigureOut">
              <a:rPr lang="en-US" smtClean="0"/>
              <a:t>12/24/20</a:t>
            </a:fld>
            <a:endParaRPr lang="en-US"/>
          </a:p>
        </p:txBody>
      </p:sp>
      <p:sp>
        <p:nvSpPr>
          <p:cNvPr id="6" name="Footer Placeholder 5">
            <a:extLst>
              <a:ext uri="{FF2B5EF4-FFF2-40B4-BE49-F238E27FC236}">
                <a16:creationId xmlns:a16="http://schemas.microsoft.com/office/drawing/2014/main" id="{EABF40F0-076E-6542-A353-318E1D645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A6E85-44FB-0248-B81B-ACEC2E612DB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5470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D2F7-D83C-414A-8124-B4197B807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BEC4BD-44BF-8842-8937-2D184449E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5E10A-A140-C948-8274-096633F0A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D55C-2C06-FE4C-94D0-F616BA500B86}" type="datetimeFigureOut">
              <a:rPr lang="en-US" smtClean="0"/>
              <a:t>12/24/20</a:t>
            </a:fld>
            <a:endParaRPr lang="en-US"/>
          </a:p>
        </p:txBody>
      </p:sp>
      <p:sp>
        <p:nvSpPr>
          <p:cNvPr id="5" name="Footer Placeholder 4">
            <a:extLst>
              <a:ext uri="{FF2B5EF4-FFF2-40B4-BE49-F238E27FC236}">
                <a16:creationId xmlns:a16="http://schemas.microsoft.com/office/drawing/2014/main" id="{1C498BDE-EAB3-274A-B79B-5FC7905CB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6F5EA-0222-EA43-94E8-BB0F444F9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ADA6-B8E0-4244-BE37-641B54303977}" type="slidenum">
              <a:rPr lang="en-US" smtClean="0"/>
              <a:t>‹#›</a:t>
            </a:fld>
            <a:endParaRPr lang="en-US"/>
          </a:p>
        </p:txBody>
      </p:sp>
    </p:spTree>
    <p:extLst>
      <p:ext uri="{BB962C8B-B14F-4D97-AF65-F5344CB8AC3E}">
        <p14:creationId xmlns:p14="http://schemas.microsoft.com/office/powerpoint/2010/main" val="99287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9EC07-F4C5-8D45-BEA3-BA15A4B6F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43E682-E5F5-F447-A8F1-0104CD25E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73B300-9321-694A-B539-F917922A2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138EC-2F3A-D54F-BABD-FB1EAE610D4F}" type="datetimeFigureOut">
              <a:rPr lang="en-US" smtClean="0"/>
              <a:t>12/24/20</a:t>
            </a:fld>
            <a:endParaRPr lang="en-US"/>
          </a:p>
        </p:txBody>
      </p:sp>
      <p:sp>
        <p:nvSpPr>
          <p:cNvPr id="5" name="Footer Placeholder 4">
            <a:extLst>
              <a:ext uri="{FF2B5EF4-FFF2-40B4-BE49-F238E27FC236}">
                <a16:creationId xmlns:a16="http://schemas.microsoft.com/office/drawing/2014/main" id="{60AC6EB3-0836-F948-A410-0F4CEE861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5BE16-F385-A542-B1EB-DE1A02759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38F36-040E-C940-8323-EE35381B40BE}" type="slidenum">
              <a:rPr lang="en-US" smtClean="0"/>
              <a:t>‹#›</a:t>
            </a:fld>
            <a:endParaRPr lang="en-US"/>
          </a:p>
        </p:txBody>
      </p:sp>
    </p:spTree>
    <p:extLst>
      <p:ext uri="{BB962C8B-B14F-4D97-AF65-F5344CB8AC3E}">
        <p14:creationId xmlns:p14="http://schemas.microsoft.com/office/powerpoint/2010/main" val="74690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65F8C6-3BD4-EB41-AE45-9AD2B3B76F12}"/>
              </a:ext>
            </a:extLst>
          </p:cNvPr>
          <p:cNvSpPr txBox="1"/>
          <p:nvPr/>
        </p:nvSpPr>
        <p:spPr>
          <a:xfrm>
            <a:off x="370703" y="1742303"/>
            <a:ext cx="8882627" cy="1200329"/>
          </a:xfrm>
          <a:prstGeom prst="rect">
            <a:avLst/>
          </a:prstGeom>
          <a:noFill/>
        </p:spPr>
        <p:txBody>
          <a:bodyPr wrap="square" rtlCol="0">
            <a:spAutoFit/>
          </a:bodyPr>
          <a:lstStyle/>
          <a:p>
            <a:r>
              <a:rPr lang="en-US" sz="7200" dirty="0" err="1">
                <a:latin typeface="Arial" panose="020B0604020202020204" pitchFamily="34" charset="0"/>
                <a:cs typeface="Arial" panose="020B0604020202020204" pitchFamily="34" charset="0"/>
              </a:rPr>
              <a:t>Ecobricks</a:t>
            </a:r>
            <a:r>
              <a:rPr lang="en-US" sz="7200" dirty="0">
                <a:latin typeface="Arial" panose="020B0604020202020204" pitchFamily="34" charset="0"/>
                <a:cs typeface="Arial" panose="020B0604020202020204" pitchFamily="34" charset="0"/>
              </a:rPr>
              <a:t> Workshop</a:t>
            </a:r>
          </a:p>
        </p:txBody>
      </p:sp>
      <p:pic>
        <p:nvPicPr>
          <p:cNvPr id="4" name="Picture 3">
            <a:extLst>
              <a:ext uri="{FF2B5EF4-FFF2-40B4-BE49-F238E27FC236}">
                <a16:creationId xmlns:a16="http://schemas.microsoft.com/office/drawing/2014/main" id="{114DEBC4-2B2D-9642-97E3-E03F699BD109}"/>
              </a:ext>
            </a:extLst>
          </p:cNvPr>
          <p:cNvPicPr>
            <a:picLocks noChangeAspect="1"/>
          </p:cNvPicPr>
          <p:nvPr/>
        </p:nvPicPr>
        <p:blipFill rotWithShape="1">
          <a:blip r:embed="rId2">
            <a:clrChange>
              <a:clrFrom>
                <a:srgbClr val="FFFFFF"/>
              </a:clrFrom>
              <a:clrTo>
                <a:srgbClr val="FFFFFF">
                  <a:alpha val="0"/>
                </a:srgbClr>
              </a:clrTo>
            </a:clrChange>
          </a:blip>
          <a:srcRect l="13619" t="10593" r="11428" b="10678"/>
          <a:stretch/>
        </p:blipFill>
        <p:spPr>
          <a:xfrm>
            <a:off x="282204" y="3646371"/>
            <a:ext cx="5117699" cy="3023799"/>
          </a:xfrm>
          <a:prstGeom prst="rect">
            <a:avLst/>
          </a:prstGeom>
        </p:spPr>
      </p:pic>
    </p:spTree>
    <p:extLst>
      <p:ext uri="{BB962C8B-B14F-4D97-AF65-F5344CB8AC3E}">
        <p14:creationId xmlns:p14="http://schemas.microsoft.com/office/powerpoint/2010/main" val="303401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lastics.com/wp-content/uploads/2018/06/Plastic-News-Recycling-Environmental-Today-eco-bricks-1066x685.jpg">
            <a:extLst>
              <a:ext uri="{FF2B5EF4-FFF2-40B4-BE49-F238E27FC236}">
                <a16:creationId xmlns:a16="http://schemas.microsoft.com/office/drawing/2014/main" id="{B8CDA580-167A-D643-BEDD-20B52DF707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l="14329" t="14325" b="1067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a:extLst>
              <a:ext uri="{FF2B5EF4-FFF2-40B4-BE49-F238E27FC236}">
                <a16:creationId xmlns:a16="http://schemas.microsoft.com/office/drawing/2014/main" id="{C50912A0-56A7-F44A-972B-6547E21D8265}"/>
              </a:ext>
            </a:extLst>
          </p:cNvPr>
          <p:cNvSpPr txBox="1">
            <a:spLocks/>
          </p:cNvSpPr>
          <p:nvPr/>
        </p:nvSpPr>
        <p:spPr>
          <a:xfrm>
            <a:off x="451398" y="657211"/>
            <a:ext cx="10558473" cy="813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a:solidFill>
                  <a:schemeClr val="bg1"/>
                </a:solidFill>
                <a:effectLst>
                  <a:outerShdw blurRad="50800" dist="50800" dir="5400000" algn="ctr" rotWithShape="0">
                    <a:schemeClr val="tx1">
                      <a:alpha val="79000"/>
                    </a:schemeClr>
                  </a:outerShdw>
                </a:effectLst>
                <a:latin typeface="Arial" panose="020B0604020202020204" pitchFamily="34" charset="0"/>
                <a:cs typeface="Arial" panose="020B0604020202020204" pitchFamily="34" charset="0"/>
              </a:rPr>
              <a:t>HOW ARE ECO BRICKS USED?</a:t>
            </a:r>
            <a:endParaRPr lang="en-GB" sz="5000" b="1" dirty="0">
              <a:effectLst>
                <a:outerShdw blurRad="50800" dist="50800" dir="5400000" algn="ctr" rotWithShape="0">
                  <a:schemeClr val="tx1">
                    <a:alpha val="79000"/>
                  </a:scheme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E41FABB-BE7C-2347-A691-3A7033972DD5}"/>
              </a:ext>
            </a:extLst>
          </p:cNvPr>
          <p:cNvSpPr/>
          <p:nvPr/>
        </p:nvSpPr>
        <p:spPr>
          <a:xfrm>
            <a:off x="5468815" y="4026877"/>
            <a:ext cx="6723185" cy="2303585"/>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CE74B2-F2C2-BF43-85A2-206BA893C961}"/>
              </a:ext>
            </a:extLst>
          </p:cNvPr>
          <p:cNvSpPr/>
          <p:nvPr/>
        </p:nvSpPr>
        <p:spPr>
          <a:xfrm>
            <a:off x="5336857" y="4192693"/>
            <a:ext cx="6186197" cy="2831544"/>
          </a:xfrm>
          <a:prstGeom prst="rect">
            <a:avLst/>
          </a:prstGeom>
        </p:spPr>
        <p:txBody>
          <a:bodyPr wrap="square">
            <a:spAutoFit/>
          </a:bodyPr>
          <a:lstStyle/>
          <a:p>
            <a:pPr algn="r"/>
            <a:r>
              <a:rPr lang="en-GB" sz="3200" b="1" dirty="0">
                <a:solidFill>
                  <a:schemeClr val="bg1"/>
                </a:solidFill>
                <a:effectLst>
                  <a:outerShdw blurRad="50800" dist="50800" dir="5400000" algn="ctr" rotWithShape="0">
                    <a:schemeClr val="tx1">
                      <a:alpha val="94000"/>
                    </a:schemeClr>
                  </a:outerShdw>
                </a:effectLst>
                <a:latin typeface="Arial" panose="020B0604020202020204" pitchFamily="34" charset="0"/>
                <a:cs typeface="Arial" panose="020B0604020202020204" pitchFamily="34" charset="0"/>
              </a:rPr>
              <a:t>The eco bricks you make will be used to make a turkey pen and bench for </a:t>
            </a:r>
            <a:r>
              <a:rPr lang="en-GB" sz="3200" b="1" dirty="0" err="1">
                <a:solidFill>
                  <a:schemeClr val="bg1"/>
                </a:solidFill>
                <a:effectLst>
                  <a:outerShdw blurRad="50800" dist="50800" dir="5400000" algn="ctr" rotWithShape="0">
                    <a:schemeClr val="tx1">
                      <a:alpha val="94000"/>
                    </a:schemeClr>
                  </a:outerShdw>
                </a:effectLst>
                <a:latin typeface="Arial" panose="020B0604020202020204" pitchFamily="34" charset="0"/>
                <a:cs typeface="Arial" panose="020B0604020202020204" pitchFamily="34" charset="0"/>
              </a:rPr>
              <a:t>Fairytale</a:t>
            </a:r>
            <a:r>
              <a:rPr lang="en-GB" sz="3200" b="1" dirty="0">
                <a:solidFill>
                  <a:schemeClr val="bg1"/>
                </a:solidFill>
                <a:effectLst>
                  <a:outerShdw blurRad="50800" dist="50800" dir="5400000" algn="ctr" rotWithShape="0">
                    <a:schemeClr val="tx1">
                      <a:alpha val="94000"/>
                    </a:schemeClr>
                  </a:outerShdw>
                </a:effectLst>
                <a:latin typeface="Arial" panose="020B0604020202020204" pitchFamily="34" charset="0"/>
                <a:cs typeface="Arial" panose="020B0604020202020204" pitchFamily="34" charset="0"/>
              </a:rPr>
              <a:t> Farm in Chipping Norton!</a:t>
            </a:r>
          </a:p>
          <a:p>
            <a:pPr algn="r"/>
            <a:endParaRPr lang="en-GB" sz="5000" dirty="0">
              <a:solidFill>
                <a:schemeClr val="bg1"/>
              </a:solidFill>
              <a:latin typeface="ArtBrush" panose="020B0500000000000000" pitchFamily="34" charset="0"/>
            </a:endParaRPr>
          </a:p>
        </p:txBody>
      </p:sp>
    </p:spTree>
    <p:extLst>
      <p:ext uri="{BB962C8B-B14F-4D97-AF65-F5344CB8AC3E}">
        <p14:creationId xmlns:p14="http://schemas.microsoft.com/office/powerpoint/2010/main" val="214666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ABC211-080A-9E4F-A8AF-5FB46C1946B5}"/>
              </a:ext>
            </a:extLst>
          </p:cNvPr>
          <p:cNvGrpSpPr/>
          <p:nvPr/>
        </p:nvGrpSpPr>
        <p:grpSpPr>
          <a:xfrm>
            <a:off x="4550423" y="-973341"/>
            <a:ext cx="4273038" cy="4402341"/>
            <a:chOff x="4152122" y="1354732"/>
            <a:chExt cx="3276287" cy="3375428"/>
          </a:xfrm>
        </p:grpSpPr>
        <p:pic>
          <p:nvPicPr>
            <p:cNvPr id="3" name="Picture 2">
              <a:extLst>
                <a:ext uri="{FF2B5EF4-FFF2-40B4-BE49-F238E27FC236}">
                  <a16:creationId xmlns:a16="http://schemas.microsoft.com/office/drawing/2014/main" id="{6320E87C-FA88-0C4F-8458-3255EFBB30AF}"/>
                </a:ext>
              </a:extLst>
            </p:cNvPr>
            <p:cNvPicPr>
              <a:picLocks noChangeAspect="1"/>
            </p:cNvPicPr>
            <p:nvPr/>
          </p:nvPicPr>
          <p:blipFill rotWithShape="1">
            <a:blip r:embed="rId2">
              <a:clrChange>
                <a:clrFrom>
                  <a:srgbClr val="FFFFFF"/>
                </a:clrFrom>
                <a:clrTo>
                  <a:srgbClr val="FFFFFF">
                    <a:alpha val="0"/>
                  </a:srgbClr>
                </a:clrTo>
              </a:clrChange>
            </a:blip>
            <a:srcRect l="66766" t="10593" r="11428" b="10678"/>
            <a:stretch/>
          </p:blipFill>
          <p:spPr>
            <a:xfrm>
              <a:off x="5766318" y="1354732"/>
              <a:ext cx="1662091" cy="3375428"/>
            </a:xfrm>
            <a:prstGeom prst="rect">
              <a:avLst/>
            </a:prstGeom>
          </p:spPr>
        </p:pic>
        <p:sp>
          <p:nvSpPr>
            <p:cNvPr id="4" name="Rectangle 3">
              <a:extLst>
                <a:ext uri="{FF2B5EF4-FFF2-40B4-BE49-F238E27FC236}">
                  <a16:creationId xmlns:a16="http://schemas.microsoft.com/office/drawing/2014/main" id="{0EF65017-AE1C-0D47-874B-1093AEE94308}"/>
                </a:ext>
              </a:extLst>
            </p:cNvPr>
            <p:cNvSpPr/>
            <p:nvPr/>
          </p:nvSpPr>
          <p:spPr>
            <a:xfrm>
              <a:off x="5505060" y="2118049"/>
              <a:ext cx="438539" cy="167951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5" name="Rectangle 4">
              <a:extLst>
                <a:ext uri="{FF2B5EF4-FFF2-40B4-BE49-F238E27FC236}">
                  <a16:creationId xmlns:a16="http://schemas.microsoft.com/office/drawing/2014/main" id="{6EEF534E-76A8-DF4B-AD7C-08AD2609D157}"/>
                </a:ext>
              </a:extLst>
            </p:cNvPr>
            <p:cNvSpPr/>
            <p:nvPr/>
          </p:nvSpPr>
          <p:spPr>
            <a:xfrm>
              <a:off x="5351103" y="2202691"/>
              <a:ext cx="438539" cy="167951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5">
              <a:extLst>
                <a:ext uri="{FF2B5EF4-FFF2-40B4-BE49-F238E27FC236}">
                  <a16:creationId xmlns:a16="http://schemas.microsoft.com/office/drawing/2014/main" id="{79812C9C-0966-4D4B-9922-7E3EFA376203}"/>
                </a:ext>
              </a:extLst>
            </p:cNvPr>
            <p:cNvSpPr/>
            <p:nvPr/>
          </p:nvSpPr>
          <p:spPr>
            <a:xfrm rot="16200000">
              <a:off x="4866017" y="3513056"/>
              <a:ext cx="363687" cy="1791477"/>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grpSp>
      <p:sp>
        <p:nvSpPr>
          <p:cNvPr id="7" name="Title">
            <a:extLst>
              <a:ext uri="{FF2B5EF4-FFF2-40B4-BE49-F238E27FC236}">
                <a16:creationId xmlns:a16="http://schemas.microsoft.com/office/drawing/2014/main" id="{55C22F63-C788-2047-9674-4D92606D47ED}"/>
              </a:ext>
            </a:extLst>
          </p:cNvPr>
          <p:cNvSpPr txBox="1">
            <a:spLocks/>
          </p:cNvSpPr>
          <p:nvPr/>
        </p:nvSpPr>
        <p:spPr>
          <a:xfrm>
            <a:off x="321276" y="1610315"/>
            <a:ext cx="6592707" cy="5486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latin typeface="Arial" panose="020B0604020202020204" pitchFamily="34" charset="0"/>
                <a:cs typeface="Arial" panose="020B0604020202020204" pitchFamily="34" charset="0"/>
              </a:rPr>
              <a:t>DID YOU KNOW. . .</a:t>
            </a:r>
          </a:p>
        </p:txBody>
      </p:sp>
      <p:sp>
        <p:nvSpPr>
          <p:cNvPr id="8" name="Rectangle 7">
            <a:extLst>
              <a:ext uri="{FF2B5EF4-FFF2-40B4-BE49-F238E27FC236}">
                <a16:creationId xmlns:a16="http://schemas.microsoft.com/office/drawing/2014/main" id="{5CECCEF1-9A1A-4B4F-8589-72BAE41CC204}"/>
              </a:ext>
            </a:extLst>
          </p:cNvPr>
          <p:cNvSpPr/>
          <p:nvPr/>
        </p:nvSpPr>
        <p:spPr>
          <a:xfrm>
            <a:off x="321276" y="2380290"/>
            <a:ext cx="5183784" cy="3693319"/>
          </a:xfrm>
          <a:prstGeom prst="rect">
            <a:avLst/>
          </a:prstGeom>
        </p:spPr>
        <p:txBody>
          <a:bodyPr wrap="square">
            <a:spAutoFit/>
          </a:bodyPr>
          <a:lstStyle/>
          <a:p>
            <a:r>
              <a:rPr lang="en-GB" dirty="0">
                <a:solidFill>
                  <a:srgbClr val="333333"/>
                </a:solidFill>
                <a:latin typeface="Arial" panose="020B0604020202020204" pitchFamily="34" charset="0"/>
                <a:cs typeface="Arial" panose="020B0604020202020204" pitchFamily="34" charset="0"/>
              </a:rPr>
              <a:t>A million plastic bottles are bought around the world every minute. These bottles are only used once, and then they are put in the bin. This is why we call them single-use plastics, and it is not just plastic bottles. Plastic bags, wrappings, disposable plastic forks, and crisp packets are just a few examples.</a:t>
            </a:r>
          </a:p>
          <a:p>
            <a:endParaRPr lang="en-GB" dirty="0">
              <a:solidFill>
                <a:srgbClr val="333333"/>
              </a:solidFill>
              <a:latin typeface="Arial" panose="020B0604020202020204" pitchFamily="34" charset="0"/>
              <a:cs typeface="Arial" panose="020B0604020202020204" pitchFamily="34" charset="0"/>
            </a:endParaRPr>
          </a:p>
          <a:p>
            <a:r>
              <a:rPr lang="en-GB" dirty="0">
                <a:solidFill>
                  <a:srgbClr val="333333"/>
                </a:solidFill>
                <a:latin typeface="Arial" panose="020B0604020202020204" pitchFamily="34" charset="0"/>
                <a:cs typeface="Arial" panose="020B0604020202020204" pitchFamily="34" charset="0"/>
              </a:rPr>
              <a:t>These plastics either end up in our environment or in landfill, where they can take up to 1000 years to decompose! This means that these plastics are filling up our environments, and as a result are harming both humans and animals.</a:t>
            </a:r>
          </a:p>
        </p:txBody>
      </p:sp>
    </p:spTree>
    <p:extLst>
      <p:ext uri="{BB962C8B-B14F-4D97-AF65-F5344CB8AC3E}">
        <p14:creationId xmlns:p14="http://schemas.microsoft.com/office/powerpoint/2010/main" val="721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tatic.independent.co.uk/s3fs-public/thumbnails/image/2018/09/12/15/plastic-ocean-waste.jpg">
            <a:extLst>
              <a:ext uri="{FF2B5EF4-FFF2-40B4-BE49-F238E27FC236}">
                <a16:creationId xmlns:a16="http://schemas.microsoft.com/office/drawing/2014/main" id="{53634D07-8023-274C-A093-0BD03DCA15B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89" b="1941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a:extLst>
              <a:ext uri="{FF2B5EF4-FFF2-40B4-BE49-F238E27FC236}">
                <a16:creationId xmlns:a16="http://schemas.microsoft.com/office/drawing/2014/main" id="{D3CD5D40-5A30-9F41-A538-35DE5EE87A0E}"/>
              </a:ext>
            </a:extLst>
          </p:cNvPr>
          <p:cNvSpPr txBox="1">
            <a:spLocks/>
          </p:cNvSpPr>
          <p:nvPr/>
        </p:nvSpPr>
        <p:spPr>
          <a:xfrm>
            <a:off x="366035" y="262631"/>
            <a:ext cx="6541391" cy="1527474"/>
          </a:xfrm>
          <a:prstGeom prst="rect">
            <a:avLst/>
          </a:prstGeom>
          <a:effectLst>
            <a:outerShdw blurRad="190500" dist="88900" dir="1260000" sx="138000" sy="138000" algn="ctr" rotWithShape="0">
              <a:schemeClr val="tx1">
                <a:alpha val="25000"/>
              </a:scheme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a:solidFill>
                  <a:schemeClr val="bg1"/>
                </a:solidFill>
                <a:effectLst>
                  <a:outerShdw blurRad="50800" dist="63500" dir="2700000" algn="tl" rotWithShape="0">
                    <a:prstClr val="black">
                      <a:alpha val="5000"/>
                    </a:prstClr>
                  </a:outerShdw>
                </a:effectLst>
                <a:latin typeface="Arial" panose="020B0604020202020204" pitchFamily="34" charset="0"/>
                <a:cs typeface="Arial" panose="020B0604020202020204" pitchFamily="34" charset="0"/>
              </a:rPr>
              <a:t>WHERE DOES ALL THE PLASTIC GO?</a:t>
            </a:r>
          </a:p>
        </p:txBody>
      </p:sp>
      <p:sp>
        <p:nvSpPr>
          <p:cNvPr id="5" name="Rectangle 4">
            <a:extLst>
              <a:ext uri="{FF2B5EF4-FFF2-40B4-BE49-F238E27FC236}">
                <a16:creationId xmlns:a16="http://schemas.microsoft.com/office/drawing/2014/main" id="{4DA85CB8-AA7E-FF47-899B-B0DB60ACDF08}"/>
              </a:ext>
            </a:extLst>
          </p:cNvPr>
          <p:cNvSpPr/>
          <p:nvPr/>
        </p:nvSpPr>
        <p:spPr>
          <a:xfrm>
            <a:off x="7709647" y="2492188"/>
            <a:ext cx="4249271" cy="4141694"/>
          </a:xfrm>
          <a:prstGeom prst="rect">
            <a:avLst/>
          </a:prstGeom>
          <a:solidFill>
            <a:schemeClr val="tx1">
              <a:alpha val="31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2AEAEB-FF3C-224A-956A-1566FD27460A}"/>
              </a:ext>
            </a:extLst>
          </p:cNvPr>
          <p:cNvSpPr/>
          <p:nvPr/>
        </p:nvSpPr>
        <p:spPr>
          <a:xfrm>
            <a:off x="7857685" y="2656687"/>
            <a:ext cx="3724715" cy="3785652"/>
          </a:xfrm>
          <a:prstGeom prst="rect">
            <a:avLst/>
          </a:prstGeom>
        </p:spPr>
        <p:txBody>
          <a:bodyPr wrap="square">
            <a:spAutoFit/>
          </a:bodyPr>
          <a:lstStyle/>
          <a:p>
            <a:r>
              <a:rPr lang="en-GB" sz="1600" dirty="0">
                <a:solidFill>
                  <a:schemeClr val="bg1"/>
                </a:solidFill>
                <a:latin typeface="Arial Nova Light" panose="020B0304020202020204" pitchFamily="34" charset="0"/>
                <a:cs typeface="Calibri Light" panose="020F0302020204030204" pitchFamily="34" charset="0"/>
              </a:rPr>
              <a:t>When all of this plastic ends up in landfills or in our environment, it is often washed into streams, rivers and oceans.</a:t>
            </a:r>
          </a:p>
          <a:p>
            <a:endParaRPr lang="en-GB" sz="1600" dirty="0">
              <a:solidFill>
                <a:schemeClr val="bg1"/>
              </a:solidFill>
              <a:latin typeface="Arial Nova Light" panose="020B0304020202020204" pitchFamily="34" charset="0"/>
              <a:cs typeface="Calibri Light" panose="020F0302020204030204" pitchFamily="34" charset="0"/>
            </a:endParaRPr>
          </a:p>
          <a:p>
            <a:r>
              <a:rPr lang="en-GB" sz="1600" dirty="0">
                <a:solidFill>
                  <a:schemeClr val="bg1"/>
                </a:solidFill>
                <a:latin typeface="Arial Nova Light" panose="020B0304020202020204" pitchFamily="34" charset="0"/>
                <a:cs typeface="Calibri Light" panose="020F0302020204030204" pitchFamily="34" charset="0"/>
              </a:rPr>
              <a:t>Scientists are starting to realize just how much plastic are now in the ocean, impacting the fish and other wildlife who live in the water. </a:t>
            </a:r>
          </a:p>
          <a:p>
            <a:endParaRPr lang="en-GB" sz="1600" dirty="0">
              <a:solidFill>
                <a:schemeClr val="bg1"/>
              </a:solidFill>
              <a:latin typeface="Arial Nova Light" panose="020B0304020202020204" pitchFamily="34" charset="0"/>
              <a:cs typeface="Calibri Light" panose="020F0302020204030204" pitchFamily="34" charset="0"/>
            </a:endParaRPr>
          </a:p>
          <a:p>
            <a:r>
              <a:rPr lang="en-GB" sz="1600" dirty="0">
                <a:solidFill>
                  <a:schemeClr val="bg1"/>
                </a:solidFill>
                <a:latin typeface="Arial Nova Light" panose="020B0304020202020204" pitchFamily="34" charset="0"/>
                <a:cs typeface="Calibri Light" panose="020F0302020204030204" pitchFamily="34" charset="0"/>
              </a:rPr>
              <a:t>Have you ever been to the beach and seen plastic washed up onto the shore? More and more we are recognising the effects this is having on marine animals and ecologies, And on our planet as whole.</a:t>
            </a:r>
          </a:p>
        </p:txBody>
      </p:sp>
    </p:spTree>
    <p:extLst>
      <p:ext uri="{BB962C8B-B14F-4D97-AF65-F5344CB8AC3E}">
        <p14:creationId xmlns:p14="http://schemas.microsoft.com/office/powerpoint/2010/main" val="33253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597B245-4EA2-BC4E-859D-49495F1B2D3E}"/>
              </a:ext>
            </a:extLst>
          </p:cNvPr>
          <p:cNvSpPr txBox="1">
            <a:spLocks/>
          </p:cNvSpPr>
          <p:nvPr/>
        </p:nvSpPr>
        <p:spPr>
          <a:xfrm>
            <a:off x="0" y="1162569"/>
            <a:ext cx="12192000" cy="594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DID YOU KNOW. . .</a:t>
            </a:r>
          </a:p>
        </p:txBody>
      </p:sp>
      <p:sp>
        <p:nvSpPr>
          <p:cNvPr id="3" name="Rectangle 2">
            <a:extLst>
              <a:ext uri="{FF2B5EF4-FFF2-40B4-BE49-F238E27FC236}">
                <a16:creationId xmlns:a16="http://schemas.microsoft.com/office/drawing/2014/main" id="{F6B3D490-9E55-1043-82CA-54C97B9ABCAF}"/>
              </a:ext>
            </a:extLst>
          </p:cNvPr>
          <p:cNvSpPr/>
          <p:nvPr/>
        </p:nvSpPr>
        <p:spPr>
          <a:xfrm>
            <a:off x="502024" y="2118049"/>
            <a:ext cx="5264294" cy="4801314"/>
          </a:xfrm>
          <a:prstGeom prst="rect">
            <a:avLst/>
          </a:prstGeom>
        </p:spPr>
        <p:txBody>
          <a:bodyPr wrap="square">
            <a:spAutoFit/>
          </a:bodyPr>
          <a:lstStyle/>
          <a:p>
            <a:r>
              <a:rPr lang="en-GB" dirty="0">
                <a:solidFill>
                  <a:srgbClr val="333333"/>
                </a:solidFill>
                <a:latin typeface="Arial" panose="020B0604020202020204" pitchFamily="34" charset="0"/>
                <a:cs typeface="Arial" panose="020B0604020202020204" pitchFamily="34" charset="0"/>
              </a:rPr>
              <a:t>While recycling does help to reduce the amount of plastic going into our environment, it is not a perfect solution.</a:t>
            </a:r>
          </a:p>
          <a:p>
            <a:endParaRPr lang="en-GB" dirty="0">
              <a:solidFill>
                <a:srgbClr val="333333"/>
              </a:solidFill>
              <a:latin typeface="Arial" panose="020B0604020202020204" pitchFamily="34" charset="0"/>
              <a:cs typeface="Arial" panose="020B0604020202020204" pitchFamily="34" charset="0"/>
            </a:endParaRPr>
          </a:p>
          <a:p>
            <a:r>
              <a:rPr lang="en-GB" dirty="0">
                <a:solidFill>
                  <a:srgbClr val="333333"/>
                </a:solidFill>
                <a:latin typeface="Arial" panose="020B0604020202020204" pitchFamily="34" charset="0"/>
                <a:cs typeface="Arial" panose="020B0604020202020204" pitchFamily="34" charset="0"/>
              </a:rPr>
              <a:t>Plastics can be lost in the process, and plastic can only be recycled a limited number of times. Even the highest quality plastic is eventually becomes no longer recyclable.</a:t>
            </a:r>
          </a:p>
          <a:p>
            <a:endParaRPr lang="en-GB" dirty="0">
              <a:solidFill>
                <a:srgbClr val="333333"/>
              </a:solidFill>
              <a:latin typeface="Arial" panose="020B0604020202020204" pitchFamily="34" charset="0"/>
              <a:cs typeface="Arial" panose="020B0604020202020204" pitchFamily="34" charset="0"/>
            </a:endParaRPr>
          </a:p>
          <a:p>
            <a:r>
              <a:rPr lang="en-GB" dirty="0">
                <a:solidFill>
                  <a:srgbClr val="333333"/>
                </a:solidFill>
                <a:latin typeface="Arial" panose="020B0604020202020204" pitchFamily="34" charset="0"/>
                <a:cs typeface="Arial" panose="020B0604020202020204" pitchFamily="34" charset="0"/>
              </a:rPr>
              <a:t>All of this plastic ends up in our</a:t>
            </a:r>
            <a:br>
              <a:rPr lang="en-GB" dirty="0">
                <a:solidFill>
                  <a:srgbClr val="333333"/>
                </a:solidFill>
                <a:latin typeface="Arial" panose="020B0604020202020204" pitchFamily="34" charset="0"/>
                <a:cs typeface="Arial" panose="020B0604020202020204" pitchFamily="34" charset="0"/>
              </a:rPr>
            </a:br>
            <a:r>
              <a:rPr lang="en-GB" dirty="0">
                <a:solidFill>
                  <a:srgbClr val="333333"/>
                </a:solidFill>
                <a:latin typeface="Arial" panose="020B0604020202020204" pitchFamily="34" charset="0"/>
                <a:cs typeface="Arial" panose="020B0604020202020204" pitchFamily="34" charset="0"/>
              </a:rPr>
              <a:t>environment. Plastics don’t</a:t>
            </a:r>
            <a:br>
              <a:rPr lang="en-GB" dirty="0">
                <a:solidFill>
                  <a:srgbClr val="333333"/>
                </a:solidFill>
                <a:latin typeface="Arial" panose="020B0604020202020204" pitchFamily="34" charset="0"/>
                <a:cs typeface="Arial" panose="020B0604020202020204" pitchFamily="34" charset="0"/>
              </a:rPr>
            </a:br>
            <a:r>
              <a:rPr lang="en-GB" dirty="0">
                <a:solidFill>
                  <a:srgbClr val="333333"/>
                </a:solidFill>
                <a:latin typeface="Arial" panose="020B0604020202020204" pitchFamily="34" charset="0"/>
                <a:cs typeface="Arial" panose="020B0604020202020204" pitchFamily="34" charset="0"/>
              </a:rPr>
              <a:t>biodegrade like plants do, they</a:t>
            </a:r>
            <a:br>
              <a:rPr lang="en-GB" dirty="0">
                <a:solidFill>
                  <a:srgbClr val="333333"/>
                </a:solidFill>
                <a:latin typeface="Arial" panose="020B0604020202020204" pitchFamily="34" charset="0"/>
                <a:cs typeface="Arial" panose="020B0604020202020204" pitchFamily="34" charset="0"/>
              </a:rPr>
            </a:br>
            <a:r>
              <a:rPr lang="en-GB" dirty="0">
                <a:solidFill>
                  <a:srgbClr val="333333"/>
                </a:solidFill>
                <a:latin typeface="Arial" panose="020B0604020202020204" pitchFamily="34" charset="0"/>
                <a:cs typeface="Arial" panose="020B0604020202020204" pitchFamily="34" charset="0"/>
              </a:rPr>
              <a:t>photodegrade. This means that</a:t>
            </a:r>
            <a:br>
              <a:rPr lang="en-GB" dirty="0">
                <a:solidFill>
                  <a:srgbClr val="333333"/>
                </a:solidFill>
                <a:latin typeface="Arial" panose="020B0604020202020204" pitchFamily="34" charset="0"/>
                <a:cs typeface="Arial" panose="020B0604020202020204" pitchFamily="34" charset="0"/>
              </a:rPr>
            </a:br>
            <a:r>
              <a:rPr lang="en-GB" dirty="0">
                <a:solidFill>
                  <a:srgbClr val="333333"/>
                </a:solidFill>
                <a:latin typeface="Arial" panose="020B0604020202020204" pitchFamily="34" charset="0"/>
                <a:cs typeface="Arial" panose="020B0604020202020204" pitchFamily="34" charset="0"/>
              </a:rPr>
              <a:t>as they slowly break into smaller</a:t>
            </a:r>
          </a:p>
          <a:p>
            <a:r>
              <a:rPr lang="en-GB" dirty="0">
                <a:solidFill>
                  <a:srgbClr val="333333"/>
                </a:solidFill>
                <a:latin typeface="Arial" panose="020B0604020202020204" pitchFamily="34" charset="0"/>
                <a:cs typeface="Arial" panose="020B0604020202020204" pitchFamily="34" charset="0"/>
              </a:rPr>
              <a:t>and small pieces, they also</a:t>
            </a:r>
          </a:p>
          <a:p>
            <a:r>
              <a:rPr lang="en-GB" dirty="0">
                <a:solidFill>
                  <a:srgbClr val="333333"/>
                </a:solidFill>
                <a:latin typeface="Arial" panose="020B0604020202020204" pitchFamily="34" charset="0"/>
                <a:cs typeface="Arial" panose="020B0604020202020204" pitchFamily="34" charset="0"/>
              </a:rPr>
              <a:t>release dangerous chemicals.</a:t>
            </a:r>
          </a:p>
          <a:p>
            <a:endParaRPr lang="en-GB" dirty="0">
              <a:solidFill>
                <a:srgbClr val="333333"/>
              </a:solidFill>
              <a:latin typeface="Arial Nova Light" panose="020B0304020202020204" pitchFamily="34" charset="0"/>
              <a:cs typeface="Calibri Light" panose="020F0302020204030204" pitchFamily="34" charset="0"/>
            </a:endParaRPr>
          </a:p>
        </p:txBody>
      </p:sp>
      <p:pic>
        <p:nvPicPr>
          <p:cNvPr id="4" name="Picture 2" descr="Image result for PLASTIC BOTTLE SKETCH ocean">
            <a:extLst>
              <a:ext uri="{FF2B5EF4-FFF2-40B4-BE49-F238E27FC236}">
                <a16:creationId xmlns:a16="http://schemas.microsoft.com/office/drawing/2014/main" id="{2329404B-CF18-EF44-8B76-336863007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235"/>
          <a:stretch/>
        </p:blipFill>
        <p:spPr bwMode="auto">
          <a:xfrm>
            <a:off x="4665305" y="811225"/>
            <a:ext cx="7526695" cy="610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Image result for plastic in fish">
            <a:extLst>
              <a:ext uri="{FF2B5EF4-FFF2-40B4-BE49-F238E27FC236}">
                <a16:creationId xmlns:a16="http://schemas.microsoft.com/office/drawing/2014/main" id="{579A09E8-E118-BC41-A174-B9F9E39660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65" b="78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1C4F4ADF-25FD-3D45-9EE0-CDEC384AAE30}"/>
              </a:ext>
            </a:extLst>
          </p:cNvPr>
          <p:cNvSpPr txBox="1"/>
          <p:nvPr/>
        </p:nvSpPr>
        <p:spPr>
          <a:xfrm>
            <a:off x="8022021" y="3231931"/>
            <a:ext cx="3852041" cy="183405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rmAutofit/>
          </a:bodyPr>
          <a:lstStyle/>
          <a:p>
            <a:pPr algn="ctr">
              <a:lnSpc>
                <a:spcPct val="90000"/>
              </a:lnSpc>
              <a:spcBef>
                <a:spcPct val="0"/>
              </a:spcBef>
              <a:spcAft>
                <a:spcPts val="600"/>
              </a:spcAft>
            </a:pPr>
            <a:r>
              <a:rPr lang="en-US" sz="2800" b="1" dirty="0">
                <a:latin typeface="Arial" panose="020B0604020202020204" pitchFamily="34" charset="0"/>
                <a:ea typeface="+mj-ea"/>
                <a:cs typeface="Arial" panose="020B0604020202020204" pitchFamily="34" charset="0"/>
              </a:rPr>
              <a:t>By 2050 there will be more plastic in the oceans than there are fish!</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6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E75FB8B-10D0-EB48-BF4C-C57E9E0910A4}"/>
              </a:ext>
            </a:extLst>
          </p:cNvPr>
          <p:cNvSpPr txBox="1">
            <a:spLocks/>
          </p:cNvSpPr>
          <p:nvPr/>
        </p:nvSpPr>
        <p:spPr>
          <a:xfrm>
            <a:off x="0" y="1180230"/>
            <a:ext cx="12192000" cy="6127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WHAT CAN WE DO ABOUT IT?</a:t>
            </a:r>
          </a:p>
        </p:txBody>
      </p:sp>
      <p:grpSp>
        <p:nvGrpSpPr>
          <p:cNvPr id="3" name="Group 2">
            <a:extLst>
              <a:ext uri="{FF2B5EF4-FFF2-40B4-BE49-F238E27FC236}">
                <a16:creationId xmlns:a16="http://schemas.microsoft.com/office/drawing/2014/main" id="{B089D0BA-BE6A-1F4A-82D0-E649F9CC25F8}"/>
              </a:ext>
            </a:extLst>
          </p:cNvPr>
          <p:cNvGrpSpPr/>
          <p:nvPr/>
        </p:nvGrpSpPr>
        <p:grpSpPr>
          <a:xfrm>
            <a:off x="6544236" y="2261449"/>
            <a:ext cx="3155576" cy="4790067"/>
            <a:chOff x="277433" y="2575249"/>
            <a:chExt cx="1843729" cy="2798724"/>
          </a:xfrm>
        </p:grpSpPr>
        <p:pic>
          <p:nvPicPr>
            <p:cNvPr id="4" name="Picture 3">
              <a:extLst>
                <a:ext uri="{FF2B5EF4-FFF2-40B4-BE49-F238E27FC236}">
                  <a16:creationId xmlns:a16="http://schemas.microsoft.com/office/drawing/2014/main" id="{B9451521-1D70-654F-ACD0-ED1F416A7A0A}"/>
                </a:ext>
              </a:extLst>
            </p:cNvPr>
            <p:cNvPicPr>
              <a:picLocks noChangeAspect="1"/>
            </p:cNvPicPr>
            <p:nvPr/>
          </p:nvPicPr>
          <p:blipFill rotWithShape="1">
            <a:blip r:embed="rId2">
              <a:clrChange>
                <a:clrFrom>
                  <a:srgbClr val="FFFFFF"/>
                </a:clrFrom>
                <a:clrTo>
                  <a:srgbClr val="FFFFFF">
                    <a:alpha val="0"/>
                  </a:srgbClr>
                </a:clrTo>
              </a:clrChange>
            </a:blip>
            <a:srcRect l="13619" t="24044" r="65292" b="10678"/>
            <a:stretch/>
          </p:blipFill>
          <p:spPr>
            <a:xfrm>
              <a:off x="277433" y="2575249"/>
              <a:ext cx="1607352" cy="2798724"/>
            </a:xfrm>
            <a:prstGeom prst="rect">
              <a:avLst/>
            </a:prstGeom>
          </p:spPr>
        </p:pic>
        <p:sp>
          <p:nvSpPr>
            <p:cNvPr id="5" name="Rectangle 4">
              <a:extLst>
                <a:ext uri="{FF2B5EF4-FFF2-40B4-BE49-F238E27FC236}">
                  <a16:creationId xmlns:a16="http://schemas.microsoft.com/office/drawing/2014/main" id="{A0832CBD-FCCD-544F-AEDF-5BC0D41A4237}"/>
                </a:ext>
              </a:extLst>
            </p:cNvPr>
            <p:cNvSpPr/>
            <p:nvPr/>
          </p:nvSpPr>
          <p:spPr>
            <a:xfrm>
              <a:off x="1679510" y="4954648"/>
              <a:ext cx="326572" cy="307817"/>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6" name="Rectangle 5">
              <a:extLst>
                <a:ext uri="{FF2B5EF4-FFF2-40B4-BE49-F238E27FC236}">
                  <a16:creationId xmlns:a16="http://schemas.microsoft.com/office/drawing/2014/main" id="{956312B6-6965-D140-B91A-48D4D15F7C43}"/>
                </a:ext>
              </a:extLst>
            </p:cNvPr>
            <p:cNvSpPr/>
            <p:nvPr/>
          </p:nvSpPr>
          <p:spPr>
            <a:xfrm>
              <a:off x="1794590" y="4156975"/>
              <a:ext cx="326572" cy="307817"/>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251B548E-5B6E-F447-8A09-CF8BAB2AC410}"/>
                </a:ext>
              </a:extLst>
            </p:cNvPr>
            <p:cNvSpPr/>
            <p:nvPr/>
          </p:nvSpPr>
          <p:spPr>
            <a:xfrm>
              <a:off x="1794590" y="4077482"/>
              <a:ext cx="326572" cy="307817"/>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grpSp>
      <p:sp>
        <p:nvSpPr>
          <p:cNvPr id="8" name="Rectangle 7">
            <a:extLst>
              <a:ext uri="{FF2B5EF4-FFF2-40B4-BE49-F238E27FC236}">
                <a16:creationId xmlns:a16="http://schemas.microsoft.com/office/drawing/2014/main" id="{7D925465-BFB1-AC48-929D-F57117319D71}"/>
              </a:ext>
            </a:extLst>
          </p:cNvPr>
          <p:cNvSpPr/>
          <p:nvPr/>
        </p:nvSpPr>
        <p:spPr>
          <a:xfrm>
            <a:off x="352912" y="2261449"/>
            <a:ext cx="4810759" cy="4247317"/>
          </a:xfrm>
          <a:prstGeom prst="rect">
            <a:avLst/>
          </a:prstGeom>
        </p:spPr>
        <p:txBody>
          <a:bodyPr wrap="square">
            <a:spAutoFit/>
          </a:bodyPr>
          <a:lstStyle/>
          <a:p>
            <a:r>
              <a:rPr lang="en-GB" dirty="0">
                <a:solidFill>
                  <a:srgbClr val="333333"/>
                </a:solidFill>
                <a:latin typeface="Arial" panose="020B0604020202020204" pitchFamily="34" charset="0"/>
                <a:cs typeface="Arial" panose="020B0604020202020204" pitchFamily="34" charset="0"/>
              </a:rPr>
              <a:t>While making sure that we try and reduce the amount of plastic we are using, and recycling as much of it as we can, there is another way that use up our single-use plastic rubbish.</a:t>
            </a:r>
          </a:p>
          <a:p>
            <a:endParaRPr lang="en-GB" dirty="0">
              <a:solidFill>
                <a:srgbClr val="333333"/>
              </a:solidFill>
              <a:latin typeface="Arial" panose="020B0604020202020204" pitchFamily="34" charset="0"/>
              <a:cs typeface="Arial" panose="020B0604020202020204" pitchFamily="34" charset="0"/>
            </a:endParaRPr>
          </a:p>
          <a:p>
            <a:r>
              <a:rPr lang="en-GB" dirty="0">
                <a:solidFill>
                  <a:srgbClr val="0070C0"/>
                </a:solidFill>
                <a:latin typeface="Arial" panose="020B0604020202020204" pitchFamily="34" charset="0"/>
                <a:cs typeface="Arial" panose="020B0604020202020204" pitchFamily="34" charset="0"/>
              </a:rPr>
              <a:t>Eco bricks </a:t>
            </a:r>
            <a:r>
              <a:rPr lang="en-GB" dirty="0">
                <a:solidFill>
                  <a:srgbClr val="333333"/>
                </a:solidFill>
                <a:latin typeface="Arial" panose="020B0604020202020204" pitchFamily="34" charset="0"/>
                <a:cs typeface="Arial" panose="020B0604020202020204" pitchFamily="34" charset="0"/>
              </a:rPr>
              <a:t>are a new way to use the waste plastic that would otherwise end up in a landfill or in the ocean.</a:t>
            </a:r>
          </a:p>
          <a:p>
            <a:endParaRPr lang="en-GB" dirty="0">
              <a:solidFill>
                <a:srgbClr val="333333"/>
              </a:solidFill>
              <a:latin typeface="Arial" panose="020B0604020202020204" pitchFamily="34" charset="0"/>
              <a:cs typeface="Arial" panose="020B0604020202020204" pitchFamily="34" charset="0"/>
            </a:endParaRPr>
          </a:p>
          <a:p>
            <a:r>
              <a:rPr lang="en-GB" dirty="0">
                <a:solidFill>
                  <a:srgbClr val="333333"/>
                </a:solidFill>
                <a:latin typeface="Arial" panose="020B0604020202020204" pitchFamily="34" charset="0"/>
                <a:cs typeface="Arial" panose="020B0604020202020204" pitchFamily="34" charset="0"/>
              </a:rPr>
              <a:t>Luckily, eco bricks are easy to make and you can help!</a:t>
            </a:r>
            <a:br>
              <a:rPr lang="en-GB" dirty="0">
                <a:solidFill>
                  <a:srgbClr val="333333"/>
                </a:solidFill>
                <a:latin typeface="Arial" panose="020B0604020202020204" pitchFamily="34" charset="0"/>
                <a:cs typeface="Arial" panose="020B0604020202020204" pitchFamily="34" charset="0"/>
              </a:rPr>
            </a:br>
            <a:br>
              <a:rPr lang="en-GB" dirty="0">
                <a:solidFill>
                  <a:srgbClr val="333333"/>
                </a:solidFill>
                <a:latin typeface="Arial" panose="020B0604020202020204" pitchFamily="34" charset="0"/>
                <a:cs typeface="Arial" panose="020B0604020202020204" pitchFamily="34" charset="0"/>
              </a:rPr>
            </a:br>
            <a:r>
              <a:rPr lang="en-GB" dirty="0">
                <a:solidFill>
                  <a:srgbClr val="333333"/>
                </a:solidFill>
                <a:latin typeface="Arial" panose="020B0604020202020204" pitchFamily="34" charset="0"/>
                <a:cs typeface="Arial" panose="020B0604020202020204" pitchFamily="34" charset="0"/>
              </a:rPr>
              <a:t>Today we are going to show you how to make your own eco bricks, and we hope you will help us make lots more!</a:t>
            </a:r>
          </a:p>
        </p:txBody>
      </p:sp>
    </p:spTree>
    <p:extLst>
      <p:ext uri="{BB962C8B-B14F-4D97-AF65-F5344CB8AC3E}">
        <p14:creationId xmlns:p14="http://schemas.microsoft.com/office/powerpoint/2010/main" val="4975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8267-DD9E-5146-9012-346EFB22FD2E}"/>
              </a:ext>
            </a:extLst>
          </p:cNvPr>
          <p:cNvPicPr>
            <a:picLocks noChangeAspect="1"/>
          </p:cNvPicPr>
          <p:nvPr/>
        </p:nvPicPr>
        <p:blipFill>
          <a:blip r:embed="rId2"/>
          <a:stretch>
            <a:fillRect/>
          </a:stretch>
        </p:blipFill>
        <p:spPr>
          <a:xfrm>
            <a:off x="0" y="1775012"/>
            <a:ext cx="3274541" cy="4715501"/>
          </a:xfrm>
          <a:prstGeom prst="rect">
            <a:avLst/>
          </a:prstGeom>
        </p:spPr>
      </p:pic>
      <p:sp>
        <p:nvSpPr>
          <p:cNvPr id="3" name="Rectangle 2">
            <a:extLst>
              <a:ext uri="{FF2B5EF4-FFF2-40B4-BE49-F238E27FC236}">
                <a16:creationId xmlns:a16="http://schemas.microsoft.com/office/drawing/2014/main" id="{825590B9-E4DD-B944-8E20-2349C9759645}"/>
              </a:ext>
            </a:extLst>
          </p:cNvPr>
          <p:cNvSpPr/>
          <p:nvPr/>
        </p:nvSpPr>
        <p:spPr>
          <a:xfrm>
            <a:off x="3433119" y="2118049"/>
            <a:ext cx="5325762" cy="4247317"/>
          </a:xfrm>
          <a:prstGeom prst="rect">
            <a:avLst/>
          </a:prstGeom>
        </p:spPr>
        <p:txBody>
          <a:bodyPr wrap="square">
            <a:spAutoFit/>
          </a:bodyPr>
          <a:lstStyle/>
          <a:p>
            <a:pPr fontAlgn="base"/>
            <a:r>
              <a:rPr lang="en-GB" dirty="0">
                <a:latin typeface="Arial" panose="020B0604020202020204" pitchFamily="34" charset="0"/>
                <a:cs typeface="Arial" panose="020B0604020202020204" pitchFamily="34" charset="0"/>
              </a:rPr>
              <a:t>An Eco brick is a reusable building block created by packing clean and dry used plastic into a plastic bottle. By filling the plastic bottle, it makes it strong enough to act like a brick!</a:t>
            </a:r>
          </a:p>
          <a:p>
            <a:pPr fontAlgn="base"/>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Eco bricks enable us to take personal responsibility for the plastic we</a:t>
            </a:r>
            <a:r>
              <a:rPr lang="en-GB" dirty="0">
                <a:solidFill>
                  <a:srgbClr val="333333"/>
                </a:solidFill>
                <a:latin typeface="Arial" panose="020B0604020202020204" pitchFamily="34" charset="0"/>
                <a:cs typeface="Arial" panose="020B0604020202020204" pitchFamily="34" charset="0"/>
              </a:rPr>
              <a:t> are using, rather than letting it be dumped into the environment.</a:t>
            </a:r>
          </a:p>
          <a:p>
            <a:pPr fontAlgn="base"/>
            <a:endParaRPr lang="en-GB" dirty="0">
              <a:solidFill>
                <a:srgbClr val="333333"/>
              </a:solidFill>
              <a:latin typeface="Arial" panose="020B0604020202020204" pitchFamily="34" charset="0"/>
              <a:cs typeface="Arial" panose="020B0604020202020204" pitchFamily="34" charset="0"/>
            </a:endParaRPr>
          </a:p>
          <a:p>
            <a:pPr fontAlgn="base"/>
            <a:r>
              <a:rPr lang="en-GB" dirty="0">
                <a:solidFill>
                  <a:srgbClr val="333333"/>
                </a:solidFill>
                <a:latin typeface="Arial" panose="020B0604020202020204" pitchFamily="34" charset="0"/>
                <a:cs typeface="Arial" panose="020B0604020202020204" pitchFamily="34" charset="0"/>
              </a:rPr>
              <a:t>Around the world people are using </a:t>
            </a:r>
            <a:r>
              <a:rPr lang="en-GB" dirty="0" err="1">
                <a:solidFill>
                  <a:srgbClr val="333333"/>
                </a:solidFill>
                <a:latin typeface="Arial" panose="020B0604020202020204" pitchFamily="34" charset="0"/>
                <a:cs typeface="Arial" panose="020B0604020202020204" pitchFamily="34" charset="0"/>
              </a:rPr>
              <a:t>ecobricks</a:t>
            </a:r>
            <a:r>
              <a:rPr lang="en-GB" dirty="0">
                <a:solidFill>
                  <a:srgbClr val="333333"/>
                </a:solidFill>
                <a:latin typeface="Arial" panose="020B0604020202020204" pitchFamily="34" charset="0"/>
                <a:cs typeface="Arial" panose="020B0604020202020204" pitchFamily="34" charset="0"/>
              </a:rPr>
              <a:t> to build in a whole new way.  	</a:t>
            </a:r>
          </a:p>
          <a:p>
            <a:pPr fontAlgn="base"/>
            <a:r>
              <a:rPr lang="en-GB" dirty="0">
                <a:solidFill>
                  <a:srgbClr val="333333"/>
                </a:solidFill>
                <a:latin typeface="Arial" panose="020B0604020202020204" pitchFamily="34" charset="0"/>
                <a:cs typeface="Arial" panose="020B0604020202020204" pitchFamily="34" charset="0"/>
              </a:rPr>
              <a:t>	</a:t>
            </a:r>
          </a:p>
          <a:p>
            <a:pPr fontAlgn="base"/>
            <a:r>
              <a:rPr lang="en-GB" dirty="0">
                <a:solidFill>
                  <a:srgbClr val="333333"/>
                </a:solidFill>
                <a:latin typeface="Arial" panose="020B0604020202020204" pitchFamily="34" charset="0"/>
                <a:cs typeface="Arial" panose="020B0604020202020204" pitchFamily="34" charset="0"/>
              </a:rPr>
              <a:t>From indoor furniture, to gardens and parks, to structures – there are so many things </a:t>
            </a:r>
            <a:r>
              <a:rPr lang="en-GB" dirty="0" err="1">
                <a:solidFill>
                  <a:srgbClr val="333333"/>
                </a:solidFill>
                <a:latin typeface="Arial" panose="020B0604020202020204" pitchFamily="34" charset="0"/>
                <a:cs typeface="Arial" panose="020B0604020202020204" pitchFamily="34" charset="0"/>
              </a:rPr>
              <a:t>ecobricks</a:t>
            </a:r>
            <a:r>
              <a:rPr lang="en-GB" dirty="0">
                <a:solidFill>
                  <a:srgbClr val="333333"/>
                </a:solidFill>
                <a:latin typeface="Arial" panose="020B0604020202020204" pitchFamily="34" charset="0"/>
                <a:cs typeface="Arial" panose="020B0604020202020204" pitchFamily="34" charset="0"/>
              </a:rPr>
              <a:t> can be used to make!</a:t>
            </a:r>
          </a:p>
        </p:txBody>
      </p:sp>
      <p:sp>
        <p:nvSpPr>
          <p:cNvPr id="4" name="Title">
            <a:extLst>
              <a:ext uri="{FF2B5EF4-FFF2-40B4-BE49-F238E27FC236}">
                <a16:creationId xmlns:a16="http://schemas.microsoft.com/office/drawing/2014/main" id="{B90A55B6-8430-0F4C-8BA1-29E5CF7CB4D2}"/>
              </a:ext>
            </a:extLst>
          </p:cNvPr>
          <p:cNvSpPr txBox="1">
            <a:spLocks/>
          </p:cNvSpPr>
          <p:nvPr/>
        </p:nvSpPr>
        <p:spPr>
          <a:xfrm>
            <a:off x="0" y="1180229"/>
            <a:ext cx="12192000" cy="594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WHAT ARE ECO BRICKS?</a:t>
            </a:r>
          </a:p>
        </p:txBody>
      </p:sp>
    </p:spTree>
    <p:extLst>
      <p:ext uri="{BB962C8B-B14F-4D97-AF65-F5344CB8AC3E}">
        <p14:creationId xmlns:p14="http://schemas.microsoft.com/office/powerpoint/2010/main" val="232267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s://upload.wikimedia.org/wikipedia/commons/a/a4/Ecobricks-are-bottles-packed-with-non-biological-waste.jpg">
            <a:extLst>
              <a:ext uri="{FF2B5EF4-FFF2-40B4-BE49-F238E27FC236}">
                <a16:creationId xmlns:a16="http://schemas.microsoft.com/office/drawing/2014/main" id="{208AD439-0F23-F244-B56E-EC5C7D371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06" b="83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a:extLst>
              <a:ext uri="{FF2B5EF4-FFF2-40B4-BE49-F238E27FC236}">
                <a16:creationId xmlns:a16="http://schemas.microsoft.com/office/drawing/2014/main" id="{A3D5238E-5B34-1E44-9B9A-55690E9183B6}"/>
              </a:ext>
            </a:extLst>
          </p:cNvPr>
          <p:cNvSpPr txBox="1">
            <a:spLocks/>
          </p:cNvSpPr>
          <p:nvPr/>
        </p:nvSpPr>
        <p:spPr>
          <a:xfrm>
            <a:off x="8022021" y="3231931"/>
            <a:ext cx="3852041" cy="18340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b="1" dirty="0">
                <a:latin typeface="Arial" panose="020B0604020202020204" pitchFamily="34" charset="0"/>
                <a:cs typeface="Arial" panose="020B0604020202020204" pitchFamily="34" charset="0"/>
              </a:rPr>
              <a:t>This is what your eco brick should look like</a:t>
            </a:r>
            <a:r>
              <a:rPr lang="en-US" sz="4000" dirty="0"/>
              <a:t>!</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6F1-07BB-A145-89F4-6F95E1A213D1}"/>
              </a:ext>
            </a:extLst>
          </p:cNvPr>
          <p:cNvSpPr txBox="1">
            <a:spLocks/>
          </p:cNvSpPr>
          <p:nvPr/>
        </p:nvSpPr>
        <p:spPr>
          <a:xfrm>
            <a:off x="0" y="1124813"/>
            <a:ext cx="12192000" cy="5138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HOW DO YOU MAKE AN ECO BRICK?</a:t>
            </a:r>
          </a:p>
        </p:txBody>
      </p:sp>
      <p:pic>
        <p:nvPicPr>
          <p:cNvPr id="3" name="Picture 2">
            <a:extLst>
              <a:ext uri="{FF2B5EF4-FFF2-40B4-BE49-F238E27FC236}">
                <a16:creationId xmlns:a16="http://schemas.microsoft.com/office/drawing/2014/main" id="{56315A51-B40E-5A40-BC2F-6EF5440DBF04}"/>
              </a:ext>
            </a:extLst>
          </p:cNvPr>
          <p:cNvPicPr>
            <a:picLocks noChangeAspect="1"/>
          </p:cNvPicPr>
          <p:nvPr/>
        </p:nvPicPr>
        <p:blipFill rotWithShape="1">
          <a:blip r:embed="rId2"/>
          <a:srcRect l="35714" t="9915" r="11715" b="8984"/>
          <a:stretch/>
        </p:blipFill>
        <p:spPr>
          <a:xfrm>
            <a:off x="722810" y="3639019"/>
            <a:ext cx="3250998" cy="2821066"/>
          </a:xfrm>
          <a:prstGeom prst="rect">
            <a:avLst/>
          </a:prstGeom>
        </p:spPr>
      </p:pic>
      <p:sp>
        <p:nvSpPr>
          <p:cNvPr id="4" name="TextBox 3">
            <a:extLst>
              <a:ext uri="{FF2B5EF4-FFF2-40B4-BE49-F238E27FC236}">
                <a16:creationId xmlns:a16="http://schemas.microsoft.com/office/drawing/2014/main" id="{66AEA265-C80A-FB40-9248-599EFDA0D22E}"/>
              </a:ext>
            </a:extLst>
          </p:cNvPr>
          <p:cNvSpPr txBox="1"/>
          <p:nvPr/>
        </p:nvSpPr>
        <p:spPr>
          <a:xfrm>
            <a:off x="722810" y="2124460"/>
            <a:ext cx="1044769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latin typeface="Arial" panose="020B0604020202020204" pitchFamily="34" charset="0"/>
                <a:cs typeface="Arial" panose="020B0604020202020204" pitchFamily="34" charset="0"/>
              </a:rPr>
              <a:t>Eco bricks are simple and fun to make! Follow the easy step by step process below to make your own!</a:t>
            </a:r>
            <a:br>
              <a:rPr kumimoji="0" lang="en-GB"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br>
            <a:endParaRPr kumimoji="0" lang="en-GB"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To start, you will need a 1.5-2 litre bottle. Fill your bottle with non-biodegradables materials. You can use all kinds of plastics, foams, different types of packaging and cellophanes.</a:t>
            </a:r>
          </a:p>
        </p:txBody>
      </p:sp>
      <p:sp>
        <p:nvSpPr>
          <p:cNvPr id="5" name="Rectangle 4">
            <a:extLst>
              <a:ext uri="{FF2B5EF4-FFF2-40B4-BE49-F238E27FC236}">
                <a16:creationId xmlns:a16="http://schemas.microsoft.com/office/drawing/2014/main" id="{A1A4CF4C-2D42-3348-B4C5-C261815DF6D9}"/>
              </a:ext>
            </a:extLst>
          </p:cNvPr>
          <p:cNvSpPr/>
          <p:nvPr/>
        </p:nvSpPr>
        <p:spPr>
          <a:xfrm>
            <a:off x="4300149" y="3874762"/>
            <a:ext cx="6734433" cy="2585323"/>
          </a:xfrm>
          <a:prstGeom prst="rect">
            <a:avLst/>
          </a:prstGeom>
        </p:spPr>
        <p:txBody>
          <a:bodyPr wrap="square">
            <a:spAutoFit/>
          </a:bodyPr>
          <a:lstStyle/>
          <a:p>
            <a:pPr marL="285750" indent="-285750">
              <a:buFont typeface="Wingdings" panose="05000000000000000000" pitchFamily="2" charset="2"/>
              <a:buChar char="ü"/>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Make sure not to use any paper, glass or sharp metal!</a:t>
            </a:r>
          </a:p>
          <a:p>
            <a:pPr marL="285750" indent="-285750">
              <a:buFont typeface="Wingdings" panose="05000000000000000000" pitchFamily="2" charset="2"/>
              <a:buChar char="ü"/>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Use a stick to pack the bottle as tightly as possible. An easy tip to make sure your bottle is completely full is to start with a soft coloured plastic first to make sure to fill all the bottle’s bottom corners and any air pockets.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Seal the bottle with its original lid and you’ve made an eco brick!</a:t>
            </a:r>
          </a:p>
        </p:txBody>
      </p:sp>
    </p:spTree>
    <p:extLst>
      <p:ext uri="{BB962C8B-B14F-4D97-AF65-F5344CB8AC3E}">
        <p14:creationId xmlns:p14="http://schemas.microsoft.com/office/powerpoint/2010/main" val="4895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733</Words>
  <Application>Microsoft Macintosh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 Nova Light</vt:lpstr>
      <vt:lpstr>ArtBrush</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Quinn</dc:creator>
  <cp:lastModifiedBy>Gareth Quinn</cp:lastModifiedBy>
  <cp:revision>1</cp:revision>
  <dcterms:created xsi:type="dcterms:W3CDTF">2020-12-24T13:41:14Z</dcterms:created>
  <dcterms:modified xsi:type="dcterms:W3CDTF">2020-12-24T13:47:50Z</dcterms:modified>
</cp:coreProperties>
</file>