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008D"/>
    <a:srgbClr val="00B8B5"/>
    <a:srgbClr val="FFB8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53"/>
    <p:restoredTop sz="94694"/>
  </p:normalViewPr>
  <p:slideViewPr>
    <p:cSldViewPr snapToGrid="0" snapToObjects="1">
      <p:cViewPr varScale="1">
        <p:scale>
          <a:sx n="78" d="100"/>
          <a:sy n="78" d="100"/>
        </p:scale>
        <p:origin x="208" y="2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84166-C756-CF4E-9D0A-A3AF36DD5BA8}" type="datetimeFigureOut">
              <a:rPr lang="en-US" smtClean="0"/>
              <a:t>12/23/20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89BDD9-D6FC-764D-B3F7-1CC8794292D8}" type="slidenum">
              <a:rPr lang="en-US" smtClean="0"/>
              <a:t>‹#›</a:t>
            </a:fld>
            <a:endParaRPr lang="en-US"/>
          </a:p>
        </p:txBody>
      </p:sp>
    </p:spTree>
    <p:extLst>
      <p:ext uri="{BB962C8B-B14F-4D97-AF65-F5344CB8AC3E}">
        <p14:creationId xmlns:p14="http://schemas.microsoft.com/office/powerpoint/2010/main" val="3931797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ea typeface="ＭＳ Ｐゴシック" panose="020B0600070205080204" pitchFamily="34" charset="-128"/>
              </a:rPr>
              <a:t>Welcome introduce yourself and explain your role at </a:t>
            </a:r>
            <a:r>
              <a:rPr lang="en-GB" altLang="en-US" dirty="0" err="1">
                <a:latin typeface="Arial" panose="020B0604020202020204" pitchFamily="34" charset="0"/>
                <a:ea typeface="ＭＳ Ｐゴシック" panose="020B0600070205080204" pitchFamily="34" charset="-128"/>
              </a:rPr>
              <a:t>Midcounties</a:t>
            </a:r>
            <a:r>
              <a:rPr lang="en-GB" altLang="en-US" dirty="0">
                <a:latin typeface="Arial" panose="020B0604020202020204" pitchFamily="34" charset="0"/>
                <a:ea typeface="ＭＳ Ｐゴシック" panose="020B0600070205080204" pitchFamily="34" charset="-128"/>
              </a:rPr>
              <a:t> and introduce your colleagues that are also supporting.  Explain that as Walsall Academy is our Partner School we are able to support their Employability day by conducting mock interviews.</a:t>
            </a:r>
          </a:p>
        </p:txBody>
      </p:sp>
      <p:sp>
        <p:nvSpPr>
          <p:cNvPr id="4" name="Slide Number Placeholder 3"/>
          <p:cNvSpPr>
            <a:spLocks noGrp="1"/>
          </p:cNvSpPr>
          <p:nvPr>
            <p:ph type="sldNum" sz="quarter" idx="5"/>
          </p:nvPr>
        </p:nvSpPr>
        <p:spPr/>
        <p:txBody>
          <a:bodyPr/>
          <a:lstStyle/>
          <a:p>
            <a:fld id="{6989BDD9-D6FC-764D-B3F7-1CC8794292D8}" type="slidenum">
              <a:rPr lang="en-US" smtClean="0"/>
              <a:t>1</a:t>
            </a:fld>
            <a:endParaRPr lang="en-US"/>
          </a:p>
        </p:txBody>
      </p:sp>
    </p:spTree>
    <p:extLst>
      <p:ext uri="{BB962C8B-B14F-4D97-AF65-F5344CB8AC3E}">
        <p14:creationId xmlns:p14="http://schemas.microsoft.com/office/powerpoint/2010/main" val="591710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ea typeface="ＭＳ Ｐゴシック" panose="020B0600070205080204" pitchFamily="34" charset="-128"/>
              </a:rPr>
              <a:t>Read Slide</a:t>
            </a:r>
          </a:p>
        </p:txBody>
      </p:sp>
      <p:sp>
        <p:nvSpPr>
          <p:cNvPr id="4" name="Slide Number Placeholder 3"/>
          <p:cNvSpPr>
            <a:spLocks noGrp="1"/>
          </p:cNvSpPr>
          <p:nvPr>
            <p:ph type="sldNum" sz="quarter" idx="5"/>
          </p:nvPr>
        </p:nvSpPr>
        <p:spPr/>
        <p:txBody>
          <a:bodyPr/>
          <a:lstStyle/>
          <a:p>
            <a:fld id="{6989BDD9-D6FC-764D-B3F7-1CC8794292D8}" type="slidenum">
              <a:rPr lang="en-US" smtClean="0"/>
              <a:t>11</a:t>
            </a:fld>
            <a:endParaRPr lang="en-US"/>
          </a:p>
        </p:txBody>
      </p:sp>
    </p:spTree>
    <p:extLst>
      <p:ext uri="{BB962C8B-B14F-4D97-AF65-F5344CB8AC3E}">
        <p14:creationId xmlns:p14="http://schemas.microsoft.com/office/powerpoint/2010/main" val="3679511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ea typeface="ＭＳ Ｐゴシック" panose="020B0600070205080204" pitchFamily="34" charset="-128"/>
              </a:rPr>
              <a:t>Read slide</a:t>
            </a:r>
          </a:p>
        </p:txBody>
      </p:sp>
      <p:sp>
        <p:nvSpPr>
          <p:cNvPr id="4" name="Slide Number Placeholder 3"/>
          <p:cNvSpPr>
            <a:spLocks noGrp="1"/>
          </p:cNvSpPr>
          <p:nvPr>
            <p:ph type="sldNum" sz="quarter" idx="5"/>
          </p:nvPr>
        </p:nvSpPr>
        <p:spPr/>
        <p:txBody>
          <a:bodyPr/>
          <a:lstStyle/>
          <a:p>
            <a:fld id="{6989BDD9-D6FC-764D-B3F7-1CC8794292D8}" type="slidenum">
              <a:rPr lang="en-US" smtClean="0"/>
              <a:t>12</a:t>
            </a:fld>
            <a:endParaRPr lang="en-US"/>
          </a:p>
        </p:txBody>
      </p:sp>
    </p:spTree>
    <p:extLst>
      <p:ext uri="{BB962C8B-B14F-4D97-AF65-F5344CB8AC3E}">
        <p14:creationId xmlns:p14="http://schemas.microsoft.com/office/powerpoint/2010/main" val="2509528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ea typeface="ＭＳ Ｐゴシック" panose="020B0600070205080204" pitchFamily="34" charset="-128"/>
              </a:rPr>
              <a:t>Read slide</a:t>
            </a:r>
          </a:p>
        </p:txBody>
      </p:sp>
      <p:sp>
        <p:nvSpPr>
          <p:cNvPr id="4" name="Slide Number Placeholder 3"/>
          <p:cNvSpPr>
            <a:spLocks noGrp="1"/>
          </p:cNvSpPr>
          <p:nvPr>
            <p:ph type="sldNum" sz="quarter" idx="5"/>
          </p:nvPr>
        </p:nvSpPr>
        <p:spPr/>
        <p:txBody>
          <a:bodyPr/>
          <a:lstStyle/>
          <a:p>
            <a:fld id="{6989BDD9-D6FC-764D-B3F7-1CC8794292D8}" type="slidenum">
              <a:rPr lang="en-US" smtClean="0"/>
              <a:t>13</a:t>
            </a:fld>
            <a:endParaRPr lang="en-US"/>
          </a:p>
        </p:txBody>
      </p:sp>
    </p:spTree>
    <p:extLst>
      <p:ext uri="{BB962C8B-B14F-4D97-AF65-F5344CB8AC3E}">
        <p14:creationId xmlns:p14="http://schemas.microsoft.com/office/powerpoint/2010/main" val="211355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ea typeface="ＭＳ Ｐゴシック" panose="020B0600070205080204" pitchFamily="34" charset="-128"/>
              </a:rPr>
              <a:t>Say okay “Lets set the scene” and read this slide.  Encourage the students to say what are their next steps</a:t>
            </a:r>
          </a:p>
        </p:txBody>
      </p:sp>
      <p:sp>
        <p:nvSpPr>
          <p:cNvPr id="4" name="Slide Number Placeholder 3"/>
          <p:cNvSpPr>
            <a:spLocks noGrp="1"/>
          </p:cNvSpPr>
          <p:nvPr>
            <p:ph type="sldNum" sz="quarter" idx="5"/>
          </p:nvPr>
        </p:nvSpPr>
        <p:spPr/>
        <p:txBody>
          <a:bodyPr/>
          <a:lstStyle/>
          <a:p>
            <a:fld id="{6989BDD9-D6FC-764D-B3F7-1CC8794292D8}" type="slidenum">
              <a:rPr lang="en-US" smtClean="0"/>
              <a:t>2</a:t>
            </a:fld>
            <a:endParaRPr lang="en-US"/>
          </a:p>
        </p:txBody>
      </p:sp>
    </p:spTree>
    <p:extLst>
      <p:ext uri="{BB962C8B-B14F-4D97-AF65-F5344CB8AC3E}">
        <p14:creationId xmlns:p14="http://schemas.microsoft.com/office/powerpoint/2010/main" val="563281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ea typeface="ＭＳ Ｐゴシック" panose="020B0600070205080204" pitchFamily="34" charset="-128"/>
              </a:rPr>
              <a:t>So what are your next steps?  What are you going to do to help your prepare for the interview to give a good impression and be the best you can be? Proceed to read slide.  Ask “What different types of ways are there to find out more about a business?” Ask what they already know about </a:t>
            </a:r>
            <a:r>
              <a:rPr lang="en-GB" altLang="en-US" dirty="0" err="1">
                <a:latin typeface="Arial" panose="020B0604020202020204" pitchFamily="34" charset="0"/>
                <a:ea typeface="ＭＳ Ｐゴシック" panose="020B0600070205080204" pitchFamily="34" charset="-128"/>
              </a:rPr>
              <a:t>Midcounties</a:t>
            </a:r>
            <a:r>
              <a:rPr lang="en-GB" altLang="en-US" dirty="0">
                <a:latin typeface="Arial" panose="020B0604020202020204" pitchFamily="34" charset="0"/>
                <a:ea typeface="ＭＳ Ｐゴシック" panose="020B0600070205080204" pitchFamily="34" charset="-128"/>
              </a:rPr>
              <a:t>.  Go on to say here is an overview</a:t>
            </a:r>
            <a:r>
              <a:rPr lang="en-US" altLang="en-US" dirty="0">
                <a:latin typeface="Arial" panose="020B0604020202020204" pitchFamily="34" charset="0"/>
                <a:ea typeface="ＭＳ Ｐゴシック" panose="020B0600070205080204" pitchFamily="34" charset="-128"/>
              </a:rPr>
              <a:t>.</a:t>
            </a:r>
            <a:endParaRPr lang="en-GB" altLang="en-US"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6989BDD9-D6FC-764D-B3F7-1CC8794292D8}" type="slidenum">
              <a:rPr lang="en-US" smtClean="0"/>
              <a:t>3</a:t>
            </a:fld>
            <a:endParaRPr lang="en-US"/>
          </a:p>
        </p:txBody>
      </p:sp>
    </p:spTree>
    <p:extLst>
      <p:ext uri="{BB962C8B-B14F-4D97-AF65-F5344CB8AC3E}">
        <p14:creationId xmlns:p14="http://schemas.microsoft.com/office/powerpoint/2010/main" val="2194775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ea typeface="ＭＳ Ｐゴシック" panose="020B0600070205080204" pitchFamily="34" charset="-128"/>
              </a:rPr>
              <a:t>As a Co-operative we are a very different business model.  We are the largest independent Co-operative in the UK.  We are owned by our members and they are at the heart of all we do.  Our members can have their say in how we run things and enjoy a share of the profits.  As a business 3 things – Pay a share to our members, Invest it in community projects and reinvest it</a:t>
            </a:r>
          </a:p>
          <a:p>
            <a:endParaRPr lang="en-US" dirty="0"/>
          </a:p>
        </p:txBody>
      </p:sp>
      <p:sp>
        <p:nvSpPr>
          <p:cNvPr id="4" name="Slide Number Placeholder 3"/>
          <p:cNvSpPr>
            <a:spLocks noGrp="1"/>
          </p:cNvSpPr>
          <p:nvPr>
            <p:ph type="sldNum" sz="quarter" idx="5"/>
          </p:nvPr>
        </p:nvSpPr>
        <p:spPr/>
        <p:txBody>
          <a:bodyPr/>
          <a:lstStyle/>
          <a:p>
            <a:fld id="{6989BDD9-D6FC-764D-B3F7-1CC8794292D8}" type="slidenum">
              <a:rPr lang="en-US" smtClean="0"/>
              <a:t>4</a:t>
            </a:fld>
            <a:endParaRPr lang="en-US"/>
          </a:p>
        </p:txBody>
      </p:sp>
    </p:spTree>
    <p:extLst>
      <p:ext uri="{BB962C8B-B14F-4D97-AF65-F5344CB8AC3E}">
        <p14:creationId xmlns:p14="http://schemas.microsoft.com/office/powerpoint/2010/main" val="3305438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ea typeface="ＭＳ Ｐゴシック" panose="020B0600070205080204" pitchFamily="34" charset="-128"/>
              </a:rPr>
              <a:t>As you can see from the slide we have a broad range of businesses, ranging from our large trading groups of Food, Travel, Healthcare, Funeral, Childcare, Energy and Post Office. </a:t>
            </a:r>
          </a:p>
          <a:p>
            <a:endParaRPr lang="en-US" dirty="0"/>
          </a:p>
        </p:txBody>
      </p:sp>
      <p:sp>
        <p:nvSpPr>
          <p:cNvPr id="4" name="Slide Number Placeholder 3"/>
          <p:cNvSpPr>
            <a:spLocks noGrp="1"/>
          </p:cNvSpPr>
          <p:nvPr>
            <p:ph type="sldNum" sz="quarter" idx="5"/>
          </p:nvPr>
        </p:nvSpPr>
        <p:spPr/>
        <p:txBody>
          <a:bodyPr/>
          <a:lstStyle/>
          <a:p>
            <a:fld id="{6989BDD9-D6FC-764D-B3F7-1CC8794292D8}" type="slidenum">
              <a:rPr lang="en-US" smtClean="0"/>
              <a:t>6</a:t>
            </a:fld>
            <a:endParaRPr lang="en-US"/>
          </a:p>
        </p:txBody>
      </p:sp>
    </p:spTree>
    <p:extLst>
      <p:ext uri="{BB962C8B-B14F-4D97-AF65-F5344CB8AC3E}">
        <p14:creationId xmlns:p14="http://schemas.microsoft.com/office/powerpoint/2010/main" val="4137621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ea typeface="ＭＳ Ｐゴシック" panose="020B0600070205080204" pitchFamily="34" charset="-128"/>
              </a:rPr>
              <a:t>As a co-operative we are governed by the co-operative values and principles that guide all businesses.  At </a:t>
            </a:r>
            <a:r>
              <a:rPr lang="en-GB" altLang="en-US" dirty="0" err="1">
                <a:latin typeface="Arial" panose="020B0604020202020204" pitchFamily="34" charset="0"/>
                <a:ea typeface="ＭＳ Ｐゴシック" panose="020B0600070205080204" pitchFamily="34" charset="-128"/>
              </a:rPr>
              <a:t>Midcounties</a:t>
            </a:r>
            <a:r>
              <a:rPr lang="en-GB" altLang="en-US" dirty="0">
                <a:latin typeface="Arial" panose="020B0604020202020204" pitchFamily="34" charset="0"/>
                <a:ea typeface="ＭＳ Ｐゴシック" panose="020B0600070205080204" pitchFamily="34" charset="-128"/>
              </a:rPr>
              <a:t> we have selected four key values that we believe are how we run our business.</a:t>
            </a:r>
          </a:p>
        </p:txBody>
      </p:sp>
      <p:sp>
        <p:nvSpPr>
          <p:cNvPr id="4" name="Slide Number Placeholder 3"/>
          <p:cNvSpPr>
            <a:spLocks noGrp="1"/>
          </p:cNvSpPr>
          <p:nvPr>
            <p:ph type="sldNum" sz="quarter" idx="5"/>
          </p:nvPr>
        </p:nvSpPr>
        <p:spPr/>
        <p:txBody>
          <a:bodyPr/>
          <a:lstStyle/>
          <a:p>
            <a:fld id="{6989BDD9-D6FC-764D-B3F7-1CC8794292D8}" type="slidenum">
              <a:rPr lang="en-US" smtClean="0"/>
              <a:t>7</a:t>
            </a:fld>
            <a:endParaRPr lang="en-US"/>
          </a:p>
        </p:txBody>
      </p:sp>
    </p:spTree>
    <p:extLst>
      <p:ext uri="{BB962C8B-B14F-4D97-AF65-F5344CB8AC3E}">
        <p14:creationId xmlns:p14="http://schemas.microsoft.com/office/powerpoint/2010/main" val="3632312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ea typeface="ＭＳ Ｐゴシック" panose="020B0600070205080204" pitchFamily="34" charset="-128"/>
              </a:rPr>
              <a:t>Read slide out</a:t>
            </a:r>
          </a:p>
        </p:txBody>
      </p:sp>
      <p:sp>
        <p:nvSpPr>
          <p:cNvPr id="4" name="Slide Number Placeholder 3"/>
          <p:cNvSpPr>
            <a:spLocks noGrp="1"/>
          </p:cNvSpPr>
          <p:nvPr>
            <p:ph type="sldNum" sz="quarter" idx="5"/>
          </p:nvPr>
        </p:nvSpPr>
        <p:spPr/>
        <p:txBody>
          <a:bodyPr/>
          <a:lstStyle/>
          <a:p>
            <a:fld id="{6989BDD9-D6FC-764D-B3F7-1CC8794292D8}" type="slidenum">
              <a:rPr lang="en-US" smtClean="0"/>
              <a:t>8</a:t>
            </a:fld>
            <a:endParaRPr lang="en-US"/>
          </a:p>
        </p:txBody>
      </p:sp>
    </p:spTree>
    <p:extLst>
      <p:ext uri="{BB962C8B-B14F-4D97-AF65-F5344CB8AC3E}">
        <p14:creationId xmlns:p14="http://schemas.microsoft.com/office/powerpoint/2010/main" val="572941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ea typeface="ＭＳ Ｐゴシック" panose="020B0600070205080204" pitchFamily="34" charset="-128"/>
              </a:rPr>
              <a:t>Read slide</a:t>
            </a:r>
          </a:p>
        </p:txBody>
      </p:sp>
      <p:sp>
        <p:nvSpPr>
          <p:cNvPr id="4" name="Slide Number Placeholder 3"/>
          <p:cNvSpPr>
            <a:spLocks noGrp="1"/>
          </p:cNvSpPr>
          <p:nvPr>
            <p:ph type="sldNum" sz="quarter" idx="5"/>
          </p:nvPr>
        </p:nvSpPr>
        <p:spPr/>
        <p:txBody>
          <a:bodyPr/>
          <a:lstStyle/>
          <a:p>
            <a:fld id="{6989BDD9-D6FC-764D-B3F7-1CC8794292D8}" type="slidenum">
              <a:rPr lang="en-US" smtClean="0"/>
              <a:t>9</a:t>
            </a:fld>
            <a:endParaRPr lang="en-US"/>
          </a:p>
        </p:txBody>
      </p:sp>
    </p:spTree>
    <p:extLst>
      <p:ext uri="{BB962C8B-B14F-4D97-AF65-F5344CB8AC3E}">
        <p14:creationId xmlns:p14="http://schemas.microsoft.com/office/powerpoint/2010/main" val="1721591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ea typeface="ＭＳ Ｐゴシック" panose="020B0600070205080204" pitchFamily="34" charset="-128"/>
              </a:rPr>
              <a:t>Before we start here are some top tips for interview.  Read slide</a:t>
            </a:r>
          </a:p>
          <a:p>
            <a:endParaRPr lang="en-US" dirty="0"/>
          </a:p>
        </p:txBody>
      </p:sp>
      <p:sp>
        <p:nvSpPr>
          <p:cNvPr id="4" name="Slide Number Placeholder 3"/>
          <p:cNvSpPr>
            <a:spLocks noGrp="1"/>
          </p:cNvSpPr>
          <p:nvPr>
            <p:ph type="sldNum" sz="quarter" idx="5"/>
          </p:nvPr>
        </p:nvSpPr>
        <p:spPr/>
        <p:txBody>
          <a:bodyPr/>
          <a:lstStyle/>
          <a:p>
            <a:fld id="{6989BDD9-D6FC-764D-B3F7-1CC8794292D8}" type="slidenum">
              <a:rPr lang="en-US" smtClean="0"/>
              <a:t>10</a:t>
            </a:fld>
            <a:endParaRPr lang="en-US"/>
          </a:p>
        </p:txBody>
      </p:sp>
    </p:spTree>
    <p:extLst>
      <p:ext uri="{BB962C8B-B14F-4D97-AF65-F5344CB8AC3E}">
        <p14:creationId xmlns:p14="http://schemas.microsoft.com/office/powerpoint/2010/main" val="1123606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EEAA1-62B7-B945-864A-114A1406DFA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200C9DB-A787-0D4B-AC2F-FA044619AC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E552822-839E-D846-883D-A5AD0A8629CD}"/>
              </a:ext>
            </a:extLst>
          </p:cNvPr>
          <p:cNvSpPr>
            <a:spLocks noGrp="1"/>
          </p:cNvSpPr>
          <p:nvPr>
            <p:ph type="dt" sz="half" idx="10"/>
          </p:nvPr>
        </p:nvSpPr>
        <p:spPr/>
        <p:txBody>
          <a:bodyPr/>
          <a:lstStyle/>
          <a:p>
            <a:fld id="{CA7FD55C-2C06-FE4C-94D0-F616BA500B86}" type="datetimeFigureOut">
              <a:rPr lang="en-US" smtClean="0"/>
              <a:t>12/23/20</a:t>
            </a:fld>
            <a:endParaRPr lang="en-US"/>
          </a:p>
        </p:txBody>
      </p:sp>
      <p:sp>
        <p:nvSpPr>
          <p:cNvPr id="5" name="Footer Placeholder 4">
            <a:extLst>
              <a:ext uri="{FF2B5EF4-FFF2-40B4-BE49-F238E27FC236}">
                <a16:creationId xmlns:a16="http://schemas.microsoft.com/office/drawing/2014/main" id="{DF2F40F8-7420-B349-8844-0D3DACEFF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2426C-E41A-2C45-A461-00ED4A7856C2}"/>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819787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3A759-2261-1948-AF3E-307B8F4723A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EF11AEB-2D2A-F643-8371-1C4FEEA9264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57CB819-B64C-5344-95AD-5D78F0D75AB8}"/>
              </a:ext>
            </a:extLst>
          </p:cNvPr>
          <p:cNvSpPr>
            <a:spLocks noGrp="1"/>
          </p:cNvSpPr>
          <p:nvPr>
            <p:ph type="dt" sz="half" idx="10"/>
          </p:nvPr>
        </p:nvSpPr>
        <p:spPr/>
        <p:txBody>
          <a:bodyPr/>
          <a:lstStyle/>
          <a:p>
            <a:fld id="{CA7FD55C-2C06-FE4C-94D0-F616BA500B86}" type="datetimeFigureOut">
              <a:rPr lang="en-US" smtClean="0"/>
              <a:t>12/23/20</a:t>
            </a:fld>
            <a:endParaRPr lang="en-US"/>
          </a:p>
        </p:txBody>
      </p:sp>
      <p:sp>
        <p:nvSpPr>
          <p:cNvPr id="5" name="Footer Placeholder 4">
            <a:extLst>
              <a:ext uri="{FF2B5EF4-FFF2-40B4-BE49-F238E27FC236}">
                <a16:creationId xmlns:a16="http://schemas.microsoft.com/office/drawing/2014/main" id="{7E9B29AE-FB80-734D-9CD0-049688BA8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610E9D-D9FB-A14E-92DB-7EDA9BC8089E}"/>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751309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BACE92-ECFB-4643-8647-7E9C036C8E0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0D19FD7-F420-E747-A816-175ADE3D997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92ACD7-7E38-8045-9B57-E98044904934}"/>
              </a:ext>
            </a:extLst>
          </p:cNvPr>
          <p:cNvSpPr>
            <a:spLocks noGrp="1"/>
          </p:cNvSpPr>
          <p:nvPr>
            <p:ph type="dt" sz="half" idx="10"/>
          </p:nvPr>
        </p:nvSpPr>
        <p:spPr/>
        <p:txBody>
          <a:bodyPr/>
          <a:lstStyle/>
          <a:p>
            <a:fld id="{CA7FD55C-2C06-FE4C-94D0-F616BA500B86}" type="datetimeFigureOut">
              <a:rPr lang="en-US" smtClean="0"/>
              <a:t>12/23/20</a:t>
            </a:fld>
            <a:endParaRPr lang="en-US"/>
          </a:p>
        </p:txBody>
      </p:sp>
      <p:sp>
        <p:nvSpPr>
          <p:cNvPr id="5" name="Footer Placeholder 4">
            <a:extLst>
              <a:ext uri="{FF2B5EF4-FFF2-40B4-BE49-F238E27FC236}">
                <a16:creationId xmlns:a16="http://schemas.microsoft.com/office/drawing/2014/main" id="{454C21C3-8013-6847-B10D-B87004E5E8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4BBF22-778E-DC41-ABCB-EEE91E3EB493}"/>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631897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F26F0-596C-014D-9CA4-F38FAA9AAD3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193AE4D-7090-7047-9908-EF2B247081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3F21593-F91D-9E44-BB11-25F4D91A5977}"/>
              </a:ext>
            </a:extLst>
          </p:cNvPr>
          <p:cNvSpPr>
            <a:spLocks noGrp="1"/>
          </p:cNvSpPr>
          <p:nvPr>
            <p:ph type="dt" sz="half" idx="10"/>
          </p:nvPr>
        </p:nvSpPr>
        <p:spPr/>
        <p:txBody>
          <a:bodyPr/>
          <a:lstStyle/>
          <a:p>
            <a:fld id="{829138EC-2F3A-D54F-BABD-FB1EAE610D4F}" type="datetimeFigureOut">
              <a:rPr lang="en-US" smtClean="0"/>
              <a:t>12/23/20</a:t>
            </a:fld>
            <a:endParaRPr lang="en-US"/>
          </a:p>
        </p:txBody>
      </p:sp>
      <p:sp>
        <p:nvSpPr>
          <p:cNvPr id="5" name="Footer Placeholder 4">
            <a:extLst>
              <a:ext uri="{FF2B5EF4-FFF2-40B4-BE49-F238E27FC236}">
                <a16:creationId xmlns:a16="http://schemas.microsoft.com/office/drawing/2014/main" id="{EC3165A9-2650-1A45-9BF5-051785F42F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D81DB-5E5A-794E-8958-AECD0AC0A8CE}"/>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493135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C07A7-D353-8745-BC78-4EB90B60DFB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B8F7229-A8BA-B84F-BFB7-7024B13387D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B6B027A-4F8D-5448-BF19-5E6F55FB1127}"/>
              </a:ext>
            </a:extLst>
          </p:cNvPr>
          <p:cNvSpPr>
            <a:spLocks noGrp="1"/>
          </p:cNvSpPr>
          <p:nvPr>
            <p:ph type="dt" sz="half" idx="10"/>
          </p:nvPr>
        </p:nvSpPr>
        <p:spPr/>
        <p:txBody>
          <a:bodyPr/>
          <a:lstStyle/>
          <a:p>
            <a:fld id="{829138EC-2F3A-D54F-BABD-FB1EAE610D4F}" type="datetimeFigureOut">
              <a:rPr lang="en-US" smtClean="0"/>
              <a:t>12/23/20</a:t>
            </a:fld>
            <a:endParaRPr lang="en-US"/>
          </a:p>
        </p:txBody>
      </p:sp>
      <p:sp>
        <p:nvSpPr>
          <p:cNvPr id="5" name="Footer Placeholder 4">
            <a:extLst>
              <a:ext uri="{FF2B5EF4-FFF2-40B4-BE49-F238E27FC236}">
                <a16:creationId xmlns:a16="http://schemas.microsoft.com/office/drawing/2014/main" id="{5F28FEA0-D6F3-384E-A7D3-39226479DF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C7C24F-06B9-B141-B2C1-03435240A154}"/>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828029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C7FA2-9976-BB44-9039-02B1E787D80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DAE44C4-C09F-474B-B7B0-83AAFF0A0E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9E69D7C-77A8-984A-99A6-D3C4FBD0F347}"/>
              </a:ext>
            </a:extLst>
          </p:cNvPr>
          <p:cNvSpPr>
            <a:spLocks noGrp="1"/>
          </p:cNvSpPr>
          <p:nvPr>
            <p:ph type="dt" sz="half" idx="10"/>
          </p:nvPr>
        </p:nvSpPr>
        <p:spPr/>
        <p:txBody>
          <a:bodyPr/>
          <a:lstStyle/>
          <a:p>
            <a:fld id="{829138EC-2F3A-D54F-BABD-FB1EAE610D4F}" type="datetimeFigureOut">
              <a:rPr lang="en-US" smtClean="0"/>
              <a:t>12/23/20</a:t>
            </a:fld>
            <a:endParaRPr lang="en-US"/>
          </a:p>
        </p:txBody>
      </p:sp>
      <p:sp>
        <p:nvSpPr>
          <p:cNvPr id="5" name="Footer Placeholder 4">
            <a:extLst>
              <a:ext uri="{FF2B5EF4-FFF2-40B4-BE49-F238E27FC236}">
                <a16:creationId xmlns:a16="http://schemas.microsoft.com/office/drawing/2014/main" id="{7A61EF47-E412-9545-9C7E-4612738D94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DD1FEE-7BDE-B649-B0CB-C2E45E3CB6BE}"/>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2388778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322A-A3C1-8B40-9D80-69EB15587A7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550CE7C-93D4-0044-95F4-C844D485E9E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43ADC6A-5EBA-1F43-AE41-B4E3E1C5740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5D77FE1-D188-A449-A52A-5395040B4168}"/>
              </a:ext>
            </a:extLst>
          </p:cNvPr>
          <p:cNvSpPr>
            <a:spLocks noGrp="1"/>
          </p:cNvSpPr>
          <p:nvPr>
            <p:ph type="dt" sz="half" idx="10"/>
          </p:nvPr>
        </p:nvSpPr>
        <p:spPr/>
        <p:txBody>
          <a:bodyPr/>
          <a:lstStyle/>
          <a:p>
            <a:fld id="{829138EC-2F3A-D54F-BABD-FB1EAE610D4F}" type="datetimeFigureOut">
              <a:rPr lang="en-US" smtClean="0"/>
              <a:t>12/23/20</a:t>
            </a:fld>
            <a:endParaRPr lang="en-US"/>
          </a:p>
        </p:txBody>
      </p:sp>
      <p:sp>
        <p:nvSpPr>
          <p:cNvPr id="6" name="Footer Placeholder 5">
            <a:extLst>
              <a:ext uri="{FF2B5EF4-FFF2-40B4-BE49-F238E27FC236}">
                <a16:creationId xmlns:a16="http://schemas.microsoft.com/office/drawing/2014/main" id="{D9BC91E7-B2D3-EE4B-8BF3-C8B50E869A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22072E-3799-A448-BC12-6617BA6CAF0D}"/>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3732080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42AB8-EAA4-964A-978E-093E42E278A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89F1312-CC2D-9045-B0BB-72C8CA744F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23BABD4-B18E-4B43-9CAB-0F94570B7E4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1F38AD3-4109-9D43-B4AA-2D654D5474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4772315-0C97-764E-ADFD-D927BB25BC5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E3BEF55-E575-4F48-B1A1-0A686B5E2AA6}"/>
              </a:ext>
            </a:extLst>
          </p:cNvPr>
          <p:cNvSpPr>
            <a:spLocks noGrp="1"/>
          </p:cNvSpPr>
          <p:nvPr>
            <p:ph type="dt" sz="half" idx="10"/>
          </p:nvPr>
        </p:nvSpPr>
        <p:spPr/>
        <p:txBody>
          <a:bodyPr/>
          <a:lstStyle/>
          <a:p>
            <a:fld id="{829138EC-2F3A-D54F-BABD-FB1EAE610D4F}" type="datetimeFigureOut">
              <a:rPr lang="en-US" smtClean="0"/>
              <a:t>12/23/20</a:t>
            </a:fld>
            <a:endParaRPr lang="en-US"/>
          </a:p>
        </p:txBody>
      </p:sp>
      <p:sp>
        <p:nvSpPr>
          <p:cNvPr id="8" name="Footer Placeholder 7">
            <a:extLst>
              <a:ext uri="{FF2B5EF4-FFF2-40B4-BE49-F238E27FC236}">
                <a16:creationId xmlns:a16="http://schemas.microsoft.com/office/drawing/2014/main" id="{AC393E0B-A8C1-2344-93EE-8F18AB5A3C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DD07D6-C0A0-A94A-AB51-6D06F8963F67}"/>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1821387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F1E3A-6601-344D-B381-EBAC8FAD1B7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B77EF8F-3C3C-D146-BF52-9DE9145487D3}"/>
              </a:ext>
            </a:extLst>
          </p:cNvPr>
          <p:cNvSpPr>
            <a:spLocks noGrp="1"/>
          </p:cNvSpPr>
          <p:nvPr>
            <p:ph type="dt" sz="half" idx="10"/>
          </p:nvPr>
        </p:nvSpPr>
        <p:spPr/>
        <p:txBody>
          <a:bodyPr/>
          <a:lstStyle/>
          <a:p>
            <a:fld id="{829138EC-2F3A-D54F-BABD-FB1EAE610D4F}" type="datetimeFigureOut">
              <a:rPr lang="en-US" smtClean="0"/>
              <a:t>12/23/20</a:t>
            </a:fld>
            <a:endParaRPr lang="en-US"/>
          </a:p>
        </p:txBody>
      </p:sp>
      <p:sp>
        <p:nvSpPr>
          <p:cNvPr id="4" name="Footer Placeholder 3">
            <a:extLst>
              <a:ext uri="{FF2B5EF4-FFF2-40B4-BE49-F238E27FC236}">
                <a16:creationId xmlns:a16="http://schemas.microsoft.com/office/drawing/2014/main" id="{204A6908-8E33-614F-B0C8-FFA2F9D712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3F8791-F2BB-F040-9746-87F651C32FF1}"/>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926639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CF5AC3-AB98-EC45-9D62-B8AB1DEA7EA5}"/>
              </a:ext>
            </a:extLst>
          </p:cNvPr>
          <p:cNvSpPr>
            <a:spLocks noGrp="1"/>
          </p:cNvSpPr>
          <p:nvPr>
            <p:ph type="dt" sz="half" idx="10"/>
          </p:nvPr>
        </p:nvSpPr>
        <p:spPr/>
        <p:txBody>
          <a:bodyPr/>
          <a:lstStyle/>
          <a:p>
            <a:fld id="{829138EC-2F3A-D54F-BABD-FB1EAE610D4F}" type="datetimeFigureOut">
              <a:rPr lang="en-US" smtClean="0"/>
              <a:t>12/23/20</a:t>
            </a:fld>
            <a:endParaRPr lang="en-US"/>
          </a:p>
        </p:txBody>
      </p:sp>
      <p:sp>
        <p:nvSpPr>
          <p:cNvPr id="3" name="Footer Placeholder 2">
            <a:extLst>
              <a:ext uri="{FF2B5EF4-FFF2-40B4-BE49-F238E27FC236}">
                <a16:creationId xmlns:a16="http://schemas.microsoft.com/office/drawing/2014/main" id="{6F406F73-A0DA-584A-9E3B-049FB97F11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B50E5F-341F-AC42-B36D-571B39827506}"/>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53199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4F685-7960-034C-B777-DC06E30EF51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D6A1193-4057-304C-AE90-15360909B9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309344F-545B-5640-86D8-E532DBE730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07FF733-BA5E-1F42-BECA-4DC8A35D1948}"/>
              </a:ext>
            </a:extLst>
          </p:cNvPr>
          <p:cNvSpPr>
            <a:spLocks noGrp="1"/>
          </p:cNvSpPr>
          <p:nvPr>
            <p:ph type="dt" sz="half" idx="10"/>
          </p:nvPr>
        </p:nvSpPr>
        <p:spPr/>
        <p:txBody>
          <a:bodyPr/>
          <a:lstStyle/>
          <a:p>
            <a:fld id="{829138EC-2F3A-D54F-BABD-FB1EAE610D4F}" type="datetimeFigureOut">
              <a:rPr lang="en-US" smtClean="0"/>
              <a:t>12/23/20</a:t>
            </a:fld>
            <a:endParaRPr lang="en-US"/>
          </a:p>
        </p:txBody>
      </p:sp>
      <p:sp>
        <p:nvSpPr>
          <p:cNvPr id="6" name="Footer Placeholder 5">
            <a:extLst>
              <a:ext uri="{FF2B5EF4-FFF2-40B4-BE49-F238E27FC236}">
                <a16:creationId xmlns:a16="http://schemas.microsoft.com/office/drawing/2014/main" id="{CDE87BD6-E383-FA46-8F2C-B762D8EF49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F36985-C8EB-504D-80BD-7A17F74B0C0B}"/>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366229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93BE1-8257-324F-8370-AB6371376DD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9BEFCB-A048-E94F-B166-82E4321B5E3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DC62E55-B4D4-B846-AB76-F4C672ABEBD7}"/>
              </a:ext>
            </a:extLst>
          </p:cNvPr>
          <p:cNvSpPr>
            <a:spLocks noGrp="1"/>
          </p:cNvSpPr>
          <p:nvPr>
            <p:ph type="dt" sz="half" idx="10"/>
          </p:nvPr>
        </p:nvSpPr>
        <p:spPr/>
        <p:txBody>
          <a:bodyPr/>
          <a:lstStyle/>
          <a:p>
            <a:fld id="{CA7FD55C-2C06-FE4C-94D0-F616BA500B86}" type="datetimeFigureOut">
              <a:rPr lang="en-US" smtClean="0"/>
              <a:t>12/23/20</a:t>
            </a:fld>
            <a:endParaRPr lang="en-US"/>
          </a:p>
        </p:txBody>
      </p:sp>
      <p:sp>
        <p:nvSpPr>
          <p:cNvPr id="5" name="Footer Placeholder 4">
            <a:extLst>
              <a:ext uri="{FF2B5EF4-FFF2-40B4-BE49-F238E27FC236}">
                <a16:creationId xmlns:a16="http://schemas.microsoft.com/office/drawing/2014/main" id="{CF17C11E-69AA-1F46-AC05-F2E5B9209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A07CF2-EFCA-9241-968F-C0A9D7519E9C}"/>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765388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08B0-3F86-114C-ADCF-55AE4BF9C84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53CD8C5-38B7-3A4C-89C1-1901382681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1D9729-A324-5D45-96F3-C5E4B02A30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5538162-77D9-0648-A6E7-D7F4FE322DFE}"/>
              </a:ext>
            </a:extLst>
          </p:cNvPr>
          <p:cNvSpPr>
            <a:spLocks noGrp="1"/>
          </p:cNvSpPr>
          <p:nvPr>
            <p:ph type="dt" sz="half" idx="10"/>
          </p:nvPr>
        </p:nvSpPr>
        <p:spPr/>
        <p:txBody>
          <a:bodyPr/>
          <a:lstStyle/>
          <a:p>
            <a:fld id="{829138EC-2F3A-D54F-BABD-FB1EAE610D4F}" type="datetimeFigureOut">
              <a:rPr lang="en-US" smtClean="0"/>
              <a:t>12/23/20</a:t>
            </a:fld>
            <a:endParaRPr lang="en-US"/>
          </a:p>
        </p:txBody>
      </p:sp>
      <p:sp>
        <p:nvSpPr>
          <p:cNvPr id="6" name="Footer Placeholder 5">
            <a:extLst>
              <a:ext uri="{FF2B5EF4-FFF2-40B4-BE49-F238E27FC236}">
                <a16:creationId xmlns:a16="http://schemas.microsoft.com/office/drawing/2014/main" id="{F3A148E4-3F97-0145-AEF4-0DEEFF5AA1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9973CB-90DF-7648-8FD3-12BF45735FB4}"/>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3980993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E06FC-FE10-414C-BC6B-9308F64491F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B264244-BDB0-9346-9576-28D910C7AEA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7FEEC8-1DB0-5847-B3E3-5F0C12A7E005}"/>
              </a:ext>
            </a:extLst>
          </p:cNvPr>
          <p:cNvSpPr>
            <a:spLocks noGrp="1"/>
          </p:cNvSpPr>
          <p:nvPr>
            <p:ph type="dt" sz="half" idx="10"/>
          </p:nvPr>
        </p:nvSpPr>
        <p:spPr/>
        <p:txBody>
          <a:bodyPr/>
          <a:lstStyle/>
          <a:p>
            <a:fld id="{829138EC-2F3A-D54F-BABD-FB1EAE610D4F}" type="datetimeFigureOut">
              <a:rPr lang="en-US" smtClean="0"/>
              <a:t>12/23/20</a:t>
            </a:fld>
            <a:endParaRPr lang="en-US"/>
          </a:p>
        </p:txBody>
      </p:sp>
      <p:sp>
        <p:nvSpPr>
          <p:cNvPr id="5" name="Footer Placeholder 4">
            <a:extLst>
              <a:ext uri="{FF2B5EF4-FFF2-40B4-BE49-F238E27FC236}">
                <a16:creationId xmlns:a16="http://schemas.microsoft.com/office/drawing/2014/main" id="{FD12D035-6EB0-B848-9C0D-CE28F1F46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BAB1D-67F5-0348-9DA4-60D06B529761}"/>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3095307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D98941-88EA-2043-8B8E-284BE316404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52112DD-6AA8-5E46-8A59-C5D30D90040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4087708-BB1B-2D40-8351-45D663367D63}"/>
              </a:ext>
            </a:extLst>
          </p:cNvPr>
          <p:cNvSpPr>
            <a:spLocks noGrp="1"/>
          </p:cNvSpPr>
          <p:nvPr>
            <p:ph type="dt" sz="half" idx="10"/>
          </p:nvPr>
        </p:nvSpPr>
        <p:spPr/>
        <p:txBody>
          <a:bodyPr/>
          <a:lstStyle/>
          <a:p>
            <a:fld id="{829138EC-2F3A-D54F-BABD-FB1EAE610D4F}" type="datetimeFigureOut">
              <a:rPr lang="en-US" smtClean="0"/>
              <a:t>12/23/20</a:t>
            </a:fld>
            <a:endParaRPr lang="en-US"/>
          </a:p>
        </p:txBody>
      </p:sp>
      <p:sp>
        <p:nvSpPr>
          <p:cNvPr id="5" name="Footer Placeholder 4">
            <a:extLst>
              <a:ext uri="{FF2B5EF4-FFF2-40B4-BE49-F238E27FC236}">
                <a16:creationId xmlns:a16="http://schemas.microsoft.com/office/drawing/2014/main" id="{4CB63E03-2AD7-7A49-A5BE-71895B9CE0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93683-DB04-4F4B-BAFA-947AEB7DEB8A}"/>
              </a:ext>
            </a:extLst>
          </p:cNvPr>
          <p:cNvSpPr>
            <a:spLocks noGrp="1"/>
          </p:cNvSpPr>
          <p:nvPr>
            <p:ph type="sldNum" sz="quarter" idx="12"/>
          </p:nvPr>
        </p:nvSpPr>
        <p:spPr/>
        <p:txBody>
          <a:bodyPr/>
          <a:lstStyle/>
          <a:p>
            <a:fld id="{EC138F36-040E-C940-8323-EE35381B40BE}" type="slidenum">
              <a:rPr lang="en-US" smtClean="0"/>
              <a:t>‹#›</a:t>
            </a:fld>
            <a:endParaRPr lang="en-US"/>
          </a:p>
        </p:txBody>
      </p:sp>
    </p:spTree>
    <p:extLst>
      <p:ext uri="{BB962C8B-B14F-4D97-AF65-F5344CB8AC3E}">
        <p14:creationId xmlns:p14="http://schemas.microsoft.com/office/powerpoint/2010/main" val="2522412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B9A93-B618-8149-8414-DC0A1B47D86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D3C42AE-5C68-4340-A465-645EABE813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F23CBC9-0A62-A54F-A5D1-9CD0CE0DBAB6}"/>
              </a:ext>
            </a:extLst>
          </p:cNvPr>
          <p:cNvSpPr>
            <a:spLocks noGrp="1"/>
          </p:cNvSpPr>
          <p:nvPr>
            <p:ph type="dt" sz="half" idx="10"/>
          </p:nvPr>
        </p:nvSpPr>
        <p:spPr/>
        <p:txBody>
          <a:bodyPr/>
          <a:lstStyle/>
          <a:p>
            <a:fld id="{CA7FD55C-2C06-FE4C-94D0-F616BA500B86}" type="datetimeFigureOut">
              <a:rPr lang="en-US" smtClean="0"/>
              <a:t>12/23/20</a:t>
            </a:fld>
            <a:endParaRPr lang="en-US"/>
          </a:p>
        </p:txBody>
      </p:sp>
      <p:sp>
        <p:nvSpPr>
          <p:cNvPr id="5" name="Footer Placeholder 4">
            <a:extLst>
              <a:ext uri="{FF2B5EF4-FFF2-40B4-BE49-F238E27FC236}">
                <a16:creationId xmlns:a16="http://schemas.microsoft.com/office/drawing/2014/main" id="{18B79F82-071E-8B4C-A159-3F8D35822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54906-4965-D94A-BC6A-020A57340081}"/>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8847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092AA-6687-A246-B88E-48AF9962CA2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BA956FD-E55F-894B-AA66-8AAD1B6C879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6018D80-7BA7-AE4A-8535-5CB9D0481DC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8A9CC40-DD22-004A-BF7A-F88A2F042611}"/>
              </a:ext>
            </a:extLst>
          </p:cNvPr>
          <p:cNvSpPr>
            <a:spLocks noGrp="1"/>
          </p:cNvSpPr>
          <p:nvPr>
            <p:ph type="dt" sz="half" idx="10"/>
          </p:nvPr>
        </p:nvSpPr>
        <p:spPr/>
        <p:txBody>
          <a:bodyPr/>
          <a:lstStyle/>
          <a:p>
            <a:fld id="{CA7FD55C-2C06-FE4C-94D0-F616BA500B86}" type="datetimeFigureOut">
              <a:rPr lang="en-US" smtClean="0"/>
              <a:t>12/23/20</a:t>
            </a:fld>
            <a:endParaRPr lang="en-US"/>
          </a:p>
        </p:txBody>
      </p:sp>
      <p:sp>
        <p:nvSpPr>
          <p:cNvPr id="6" name="Footer Placeholder 5">
            <a:extLst>
              <a:ext uri="{FF2B5EF4-FFF2-40B4-BE49-F238E27FC236}">
                <a16:creationId xmlns:a16="http://schemas.microsoft.com/office/drawing/2014/main" id="{9843FB78-51BD-1D46-AC3C-8DC42FCC23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5246C0-8B8F-4540-8142-034366482D91}"/>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2900799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F9AE9-8978-EF49-ADE2-4BA6960974A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347D65F-FF06-D94D-A2E2-E85C1604F5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DF9AD82-2266-444B-AB5F-BD588E67AB7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B1509A3-6578-4242-A939-D34A57CCA2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4EB6891-C87D-1549-B2BC-E48931FCA29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B5CF0B-6ECE-9545-8FD9-06784F0FD6E4}"/>
              </a:ext>
            </a:extLst>
          </p:cNvPr>
          <p:cNvSpPr>
            <a:spLocks noGrp="1"/>
          </p:cNvSpPr>
          <p:nvPr>
            <p:ph type="dt" sz="half" idx="10"/>
          </p:nvPr>
        </p:nvSpPr>
        <p:spPr/>
        <p:txBody>
          <a:bodyPr/>
          <a:lstStyle/>
          <a:p>
            <a:fld id="{CA7FD55C-2C06-FE4C-94D0-F616BA500B86}" type="datetimeFigureOut">
              <a:rPr lang="en-US" smtClean="0"/>
              <a:t>12/23/20</a:t>
            </a:fld>
            <a:endParaRPr lang="en-US"/>
          </a:p>
        </p:txBody>
      </p:sp>
      <p:sp>
        <p:nvSpPr>
          <p:cNvPr id="8" name="Footer Placeholder 7">
            <a:extLst>
              <a:ext uri="{FF2B5EF4-FFF2-40B4-BE49-F238E27FC236}">
                <a16:creationId xmlns:a16="http://schemas.microsoft.com/office/drawing/2014/main" id="{565DC89C-404C-2D4D-99CB-F3E57C644A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39FCFE-C52A-174C-842D-923880B24AD9}"/>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2945661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8748B-DE89-DB4D-9617-85EF513BA92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126D57B-F259-D949-B760-CE959876755F}"/>
              </a:ext>
            </a:extLst>
          </p:cNvPr>
          <p:cNvSpPr>
            <a:spLocks noGrp="1"/>
          </p:cNvSpPr>
          <p:nvPr>
            <p:ph type="dt" sz="half" idx="10"/>
          </p:nvPr>
        </p:nvSpPr>
        <p:spPr/>
        <p:txBody>
          <a:bodyPr/>
          <a:lstStyle/>
          <a:p>
            <a:fld id="{CA7FD55C-2C06-FE4C-94D0-F616BA500B86}" type="datetimeFigureOut">
              <a:rPr lang="en-US" smtClean="0"/>
              <a:t>12/23/20</a:t>
            </a:fld>
            <a:endParaRPr lang="en-US"/>
          </a:p>
        </p:txBody>
      </p:sp>
      <p:sp>
        <p:nvSpPr>
          <p:cNvPr id="4" name="Footer Placeholder 3">
            <a:extLst>
              <a:ext uri="{FF2B5EF4-FFF2-40B4-BE49-F238E27FC236}">
                <a16:creationId xmlns:a16="http://schemas.microsoft.com/office/drawing/2014/main" id="{B0F6660C-E276-1045-A933-AEBF62D221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2D6705-C357-2D45-9C9E-6F7D15018871}"/>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393909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630736-FB4F-8F42-B574-65F75338DCDE}"/>
              </a:ext>
            </a:extLst>
          </p:cNvPr>
          <p:cNvSpPr>
            <a:spLocks noGrp="1"/>
          </p:cNvSpPr>
          <p:nvPr>
            <p:ph type="dt" sz="half" idx="10"/>
          </p:nvPr>
        </p:nvSpPr>
        <p:spPr/>
        <p:txBody>
          <a:bodyPr/>
          <a:lstStyle/>
          <a:p>
            <a:fld id="{CA7FD55C-2C06-FE4C-94D0-F616BA500B86}" type="datetimeFigureOut">
              <a:rPr lang="en-US" smtClean="0"/>
              <a:t>12/23/20</a:t>
            </a:fld>
            <a:endParaRPr lang="en-US"/>
          </a:p>
        </p:txBody>
      </p:sp>
      <p:sp>
        <p:nvSpPr>
          <p:cNvPr id="3" name="Footer Placeholder 2">
            <a:extLst>
              <a:ext uri="{FF2B5EF4-FFF2-40B4-BE49-F238E27FC236}">
                <a16:creationId xmlns:a16="http://schemas.microsoft.com/office/drawing/2014/main" id="{019BD851-3CAE-9B4B-A290-025124F7DB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2FEB0A-A69B-654F-8EE8-2B8E05DFE6DF}"/>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4094935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5F691-E7DF-EF40-BBD6-A957E30B965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2E42DD8-95CA-874B-8273-1BDB875AC5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0E46D24-3F27-084C-B799-EB26D812D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2AB825D-8391-1242-B89C-526E0452E168}"/>
              </a:ext>
            </a:extLst>
          </p:cNvPr>
          <p:cNvSpPr>
            <a:spLocks noGrp="1"/>
          </p:cNvSpPr>
          <p:nvPr>
            <p:ph type="dt" sz="half" idx="10"/>
          </p:nvPr>
        </p:nvSpPr>
        <p:spPr/>
        <p:txBody>
          <a:bodyPr/>
          <a:lstStyle/>
          <a:p>
            <a:fld id="{CA7FD55C-2C06-FE4C-94D0-F616BA500B86}" type="datetimeFigureOut">
              <a:rPr lang="en-US" smtClean="0"/>
              <a:t>12/23/20</a:t>
            </a:fld>
            <a:endParaRPr lang="en-US"/>
          </a:p>
        </p:txBody>
      </p:sp>
      <p:sp>
        <p:nvSpPr>
          <p:cNvPr id="6" name="Footer Placeholder 5">
            <a:extLst>
              <a:ext uri="{FF2B5EF4-FFF2-40B4-BE49-F238E27FC236}">
                <a16:creationId xmlns:a16="http://schemas.microsoft.com/office/drawing/2014/main" id="{3F476817-0140-374F-96F4-3E94BAF001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7BB066-912B-E64A-8D89-C76A36407A6F}"/>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387709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04BB-165D-CF4D-BB30-A5629130EDF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24C3516-5EC2-9A4C-A4CE-B7955A2433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3FF009-7432-7D46-9580-7E11C34C01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D206E3-4549-DE42-BE7D-021DDE87C2E2}"/>
              </a:ext>
            </a:extLst>
          </p:cNvPr>
          <p:cNvSpPr>
            <a:spLocks noGrp="1"/>
          </p:cNvSpPr>
          <p:nvPr>
            <p:ph type="dt" sz="half" idx="10"/>
          </p:nvPr>
        </p:nvSpPr>
        <p:spPr/>
        <p:txBody>
          <a:bodyPr/>
          <a:lstStyle/>
          <a:p>
            <a:fld id="{CA7FD55C-2C06-FE4C-94D0-F616BA500B86}" type="datetimeFigureOut">
              <a:rPr lang="en-US" smtClean="0"/>
              <a:t>12/23/20</a:t>
            </a:fld>
            <a:endParaRPr lang="en-US"/>
          </a:p>
        </p:txBody>
      </p:sp>
      <p:sp>
        <p:nvSpPr>
          <p:cNvPr id="6" name="Footer Placeholder 5">
            <a:extLst>
              <a:ext uri="{FF2B5EF4-FFF2-40B4-BE49-F238E27FC236}">
                <a16:creationId xmlns:a16="http://schemas.microsoft.com/office/drawing/2014/main" id="{EABF40F0-076E-6542-A353-318E1D645A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7A6E85-44FB-0248-B81B-ACEC2E612DB3}"/>
              </a:ext>
            </a:extLst>
          </p:cNvPr>
          <p:cNvSpPr>
            <a:spLocks noGrp="1"/>
          </p:cNvSpPr>
          <p:nvPr>
            <p:ph type="sldNum" sz="quarter" idx="12"/>
          </p:nvPr>
        </p:nvSpPr>
        <p:spPr/>
        <p:txBody>
          <a:bodyPr/>
          <a:lstStyle/>
          <a:p>
            <a:fld id="{DCC8ADA6-B8E0-4244-BE37-641B54303977}" type="slidenum">
              <a:rPr lang="en-US" smtClean="0"/>
              <a:t>‹#›</a:t>
            </a:fld>
            <a:endParaRPr lang="en-US"/>
          </a:p>
        </p:txBody>
      </p:sp>
    </p:spTree>
    <p:extLst>
      <p:ext uri="{BB962C8B-B14F-4D97-AF65-F5344CB8AC3E}">
        <p14:creationId xmlns:p14="http://schemas.microsoft.com/office/powerpoint/2010/main" val="2954703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D5D2F7-D83C-414A-8124-B4197B8079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4BEC4BD-44BF-8842-8937-2D184449ED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A5E10A-A140-C948-8274-096633F0A8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FD55C-2C06-FE4C-94D0-F616BA500B86}" type="datetimeFigureOut">
              <a:rPr lang="en-US" smtClean="0"/>
              <a:t>12/23/20</a:t>
            </a:fld>
            <a:endParaRPr lang="en-US"/>
          </a:p>
        </p:txBody>
      </p:sp>
      <p:sp>
        <p:nvSpPr>
          <p:cNvPr id="5" name="Footer Placeholder 4">
            <a:extLst>
              <a:ext uri="{FF2B5EF4-FFF2-40B4-BE49-F238E27FC236}">
                <a16:creationId xmlns:a16="http://schemas.microsoft.com/office/drawing/2014/main" id="{1C498BDE-EAB3-274A-B79B-5FC7905CB6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36F5EA-0222-EA43-94E8-BB0F444F96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8ADA6-B8E0-4244-BE37-641B54303977}" type="slidenum">
              <a:rPr lang="en-US" smtClean="0"/>
              <a:t>‹#›</a:t>
            </a:fld>
            <a:endParaRPr lang="en-US"/>
          </a:p>
        </p:txBody>
      </p:sp>
    </p:spTree>
    <p:extLst>
      <p:ext uri="{BB962C8B-B14F-4D97-AF65-F5344CB8AC3E}">
        <p14:creationId xmlns:p14="http://schemas.microsoft.com/office/powerpoint/2010/main" val="992875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B9EC07-F4C5-8D45-BEA3-BA15A4B6FF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243E682-E5F5-F447-A8F1-0104CD25EE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C73B300-9321-694A-B539-F917922A23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9138EC-2F3A-D54F-BABD-FB1EAE610D4F}" type="datetimeFigureOut">
              <a:rPr lang="en-US" smtClean="0"/>
              <a:t>12/23/20</a:t>
            </a:fld>
            <a:endParaRPr lang="en-US"/>
          </a:p>
        </p:txBody>
      </p:sp>
      <p:sp>
        <p:nvSpPr>
          <p:cNvPr id="5" name="Footer Placeholder 4">
            <a:extLst>
              <a:ext uri="{FF2B5EF4-FFF2-40B4-BE49-F238E27FC236}">
                <a16:creationId xmlns:a16="http://schemas.microsoft.com/office/drawing/2014/main" id="{60AC6EB3-0836-F948-A410-0F4CEE8615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75BE16-F385-A542-B1EB-DE1A027599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38F36-040E-C940-8323-EE35381B40BE}" type="slidenum">
              <a:rPr lang="en-US" smtClean="0"/>
              <a:t>‹#›</a:t>
            </a:fld>
            <a:endParaRPr lang="en-US"/>
          </a:p>
        </p:txBody>
      </p:sp>
    </p:spTree>
    <p:extLst>
      <p:ext uri="{BB962C8B-B14F-4D97-AF65-F5344CB8AC3E}">
        <p14:creationId xmlns:p14="http://schemas.microsoft.com/office/powerpoint/2010/main" val="746908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E65F8C6-3BD4-EB41-AE45-9AD2B3B76F12}"/>
              </a:ext>
            </a:extLst>
          </p:cNvPr>
          <p:cNvSpPr txBox="1"/>
          <p:nvPr/>
        </p:nvSpPr>
        <p:spPr>
          <a:xfrm>
            <a:off x="370703" y="1742303"/>
            <a:ext cx="8882627" cy="1200329"/>
          </a:xfrm>
          <a:prstGeom prst="rect">
            <a:avLst/>
          </a:prstGeom>
          <a:noFill/>
        </p:spPr>
        <p:txBody>
          <a:bodyPr wrap="square" rtlCol="0">
            <a:spAutoFit/>
          </a:bodyPr>
          <a:lstStyle/>
          <a:p>
            <a:r>
              <a:rPr lang="en-US" sz="7200" dirty="0">
                <a:latin typeface="Arial" panose="020B0604020202020204" pitchFamily="34" charset="0"/>
                <a:cs typeface="Arial" panose="020B0604020202020204" pitchFamily="34" charset="0"/>
              </a:rPr>
              <a:t>Mock Interviews</a:t>
            </a:r>
          </a:p>
        </p:txBody>
      </p:sp>
    </p:spTree>
    <p:extLst>
      <p:ext uri="{BB962C8B-B14F-4D97-AF65-F5344CB8AC3E}">
        <p14:creationId xmlns:p14="http://schemas.microsoft.com/office/powerpoint/2010/main" val="3034010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FD3B3-2C32-8947-B663-3EBA255F316E}"/>
              </a:ext>
            </a:extLst>
          </p:cNvPr>
          <p:cNvSpPr txBox="1">
            <a:spLocks/>
          </p:cNvSpPr>
          <p:nvPr/>
        </p:nvSpPr>
        <p:spPr>
          <a:xfrm>
            <a:off x="0" y="1148443"/>
            <a:ext cx="12192000" cy="6313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3200" b="1" dirty="0">
                <a:latin typeface="Arial" panose="020B0604020202020204" pitchFamily="34" charset="0"/>
                <a:cs typeface="Arial" panose="020B0604020202020204" pitchFamily="34" charset="0"/>
              </a:rPr>
              <a:t>Top Tips for the Interview</a:t>
            </a:r>
          </a:p>
        </p:txBody>
      </p:sp>
      <p:sp>
        <p:nvSpPr>
          <p:cNvPr id="3" name="Content Placeholder 2">
            <a:extLst>
              <a:ext uri="{FF2B5EF4-FFF2-40B4-BE49-F238E27FC236}">
                <a16:creationId xmlns:a16="http://schemas.microsoft.com/office/drawing/2014/main" id="{6666B5CA-E910-2E48-9AAF-97D912BC03ED}"/>
              </a:ext>
            </a:extLst>
          </p:cNvPr>
          <p:cNvSpPr txBox="1">
            <a:spLocks/>
          </p:cNvSpPr>
          <p:nvPr/>
        </p:nvSpPr>
        <p:spPr>
          <a:xfrm>
            <a:off x="440871" y="2307771"/>
            <a:ext cx="9127671" cy="31242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altLang="en-US" dirty="0">
                <a:latin typeface="Arial" panose="020B0604020202020204" pitchFamily="34" charset="0"/>
                <a:cs typeface="Arial" panose="020B0604020202020204" pitchFamily="34" charset="0"/>
              </a:rPr>
              <a:t>Present a positive image of yourself</a:t>
            </a:r>
          </a:p>
          <a:p>
            <a:pPr marL="342900" indent="-342900" algn="l">
              <a:buFont typeface="Arial" panose="020B0604020202020204" pitchFamily="34" charset="0"/>
              <a:buChar char="•"/>
            </a:pPr>
            <a:r>
              <a:rPr lang="en-GB" altLang="en-US" dirty="0">
                <a:latin typeface="Arial" panose="020B0604020202020204" pitchFamily="34" charset="0"/>
                <a:cs typeface="Arial" panose="020B0604020202020204" pitchFamily="34" charset="0"/>
              </a:rPr>
              <a:t>Think about your body language</a:t>
            </a:r>
          </a:p>
          <a:p>
            <a:pPr marL="342900" indent="-342900" algn="l">
              <a:buFont typeface="Arial" panose="020B0604020202020204" pitchFamily="34" charset="0"/>
              <a:buChar char="•"/>
            </a:pPr>
            <a:r>
              <a:rPr lang="en-GB" altLang="en-US" dirty="0">
                <a:latin typeface="Arial" panose="020B0604020202020204" pitchFamily="34" charset="0"/>
                <a:cs typeface="Arial" panose="020B0604020202020204" pitchFamily="34" charset="0"/>
              </a:rPr>
              <a:t>Talk about yourself confidently</a:t>
            </a:r>
          </a:p>
          <a:p>
            <a:pPr marL="342900" indent="-342900" algn="l">
              <a:buFont typeface="Arial" panose="020B0604020202020204" pitchFamily="34" charset="0"/>
              <a:buChar char="•"/>
            </a:pPr>
            <a:r>
              <a:rPr lang="en-GB" altLang="en-US" dirty="0">
                <a:latin typeface="Arial" panose="020B0604020202020204" pitchFamily="34" charset="0"/>
                <a:cs typeface="Arial" panose="020B0604020202020204" pitchFamily="34" charset="0"/>
              </a:rPr>
              <a:t>Listen to what you are being asked</a:t>
            </a:r>
          </a:p>
          <a:p>
            <a:pPr marL="342900" indent="-342900" algn="l">
              <a:buFont typeface="Arial" panose="020B0604020202020204" pitchFamily="34" charset="0"/>
              <a:buChar char="•"/>
            </a:pPr>
            <a:r>
              <a:rPr lang="en-GB" altLang="en-US" dirty="0">
                <a:latin typeface="Arial" panose="020B0604020202020204" pitchFamily="34" charset="0"/>
                <a:cs typeface="Arial" panose="020B0604020202020204" pitchFamily="34" charset="0"/>
              </a:rPr>
              <a:t>Answer questions effectively</a:t>
            </a:r>
          </a:p>
          <a:p>
            <a:pPr marL="342900" indent="-342900" algn="l">
              <a:buFont typeface="Arial" panose="020B0604020202020204" pitchFamily="34" charset="0"/>
              <a:buChar char="•"/>
            </a:pPr>
            <a:r>
              <a:rPr lang="en-GB" altLang="en-US" dirty="0">
                <a:latin typeface="Arial" panose="020B0604020202020204" pitchFamily="34" charset="0"/>
                <a:cs typeface="Arial" panose="020B0604020202020204" pitchFamily="34" charset="0"/>
              </a:rPr>
              <a:t>Have some questions that you would like to ask the Interviewer</a:t>
            </a:r>
          </a:p>
          <a:p>
            <a:endParaRPr lang="en-GB" altLang="en-US" dirty="0"/>
          </a:p>
        </p:txBody>
      </p:sp>
    </p:spTree>
    <p:extLst>
      <p:ext uri="{BB962C8B-B14F-4D97-AF65-F5344CB8AC3E}">
        <p14:creationId xmlns:p14="http://schemas.microsoft.com/office/powerpoint/2010/main" val="698642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B46331D-8179-8444-8272-19E634CF8AF6}"/>
              </a:ext>
            </a:extLst>
          </p:cNvPr>
          <p:cNvSpPr txBox="1">
            <a:spLocks noChangeArrowheads="1"/>
          </p:cNvSpPr>
          <p:nvPr/>
        </p:nvSpPr>
        <p:spPr>
          <a:xfrm>
            <a:off x="0" y="1251630"/>
            <a:ext cx="121920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3200" b="1" dirty="0">
                <a:latin typeface="Arial" panose="020B0604020202020204" pitchFamily="34" charset="0"/>
                <a:cs typeface="Arial" panose="020B0604020202020204" pitchFamily="34" charset="0"/>
              </a:rPr>
              <a:t>Presentation &amp; Body Language</a:t>
            </a:r>
            <a:endParaRPr lang="en-US" altLang="en-US" sz="3200" b="1" dirty="0">
              <a:latin typeface="Arial" panose="020B0604020202020204" pitchFamily="34" charset="0"/>
              <a:cs typeface="Arial" panose="020B0604020202020204" pitchFamily="34" charset="0"/>
            </a:endParaRPr>
          </a:p>
        </p:txBody>
      </p:sp>
      <p:sp>
        <p:nvSpPr>
          <p:cNvPr id="3" name="Rectangle 3">
            <a:extLst>
              <a:ext uri="{FF2B5EF4-FFF2-40B4-BE49-F238E27FC236}">
                <a16:creationId xmlns:a16="http://schemas.microsoft.com/office/drawing/2014/main" id="{A1B788F8-FDF6-B448-A541-8A6C48D61D59}"/>
              </a:ext>
            </a:extLst>
          </p:cNvPr>
          <p:cNvSpPr txBox="1">
            <a:spLocks noChangeArrowheads="1"/>
          </p:cNvSpPr>
          <p:nvPr/>
        </p:nvSpPr>
        <p:spPr bwMode="auto">
          <a:xfrm>
            <a:off x="424543" y="2280331"/>
            <a:ext cx="8421007" cy="3326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nSpc>
                <a:spcPct val="90000"/>
              </a:lnSpc>
              <a:defRPr/>
            </a:pPr>
            <a:r>
              <a:rPr lang="en-GB" altLang="en-US" sz="2400" kern="0" dirty="0">
                <a:latin typeface="Arial" panose="020B0604020202020204" pitchFamily="34" charset="0"/>
                <a:cs typeface="Arial" panose="020B0604020202020204" pitchFamily="34" charset="0"/>
              </a:rPr>
              <a:t>Sit comfortably</a:t>
            </a:r>
          </a:p>
          <a:p>
            <a:pPr>
              <a:lnSpc>
                <a:spcPct val="90000"/>
              </a:lnSpc>
              <a:defRPr/>
            </a:pPr>
            <a:r>
              <a:rPr lang="en-GB" altLang="en-US" sz="2400" kern="0" dirty="0">
                <a:latin typeface="Arial" panose="020B0604020202020204" pitchFamily="34" charset="0"/>
                <a:cs typeface="Arial" panose="020B0604020202020204" pitchFamily="34" charset="0"/>
              </a:rPr>
              <a:t>Don’t play with your hands or your hair </a:t>
            </a:r>
          </a:p>
          <a:p>
            <a:pPr>
              <a:lnSpc>
                <a:spcPct val="90000"/>
              </a:lnSpc>
              <a:defRPr/>
            </a:pPr>
            <a:r>
              <a:rPr lang="en-GB" altLang="en-US" sz="2400" kern="0" dirty="0">
                <a:latin typeface="Arial" panose="020B0604020202020204" pitchFamily="34" charset="0"/>
                <a:cs typeface="Arial" panose="020B0604020202020204" pitchFamily="34" charset="0"/>
              </a:rPr>
              <a:t>Don’t fold your arms or cross your legs, this creates a defensive barrier</a:t>
            </a:r>
          </a:p>
          <a:p>
            <a:pPr>
              <a:lnSpc>
                <a:spcPct val="90000"/>
              </a:lnSpc>
              <a:defRPr/>
            </a:pPr>
            <a:r>
              <a:rPr lang="en-GB" altLang="en-US" sz="2400" kern="0" dirty="0">
                <a:latin typeface="Arial" panose="020B0604020202020204" pitchFamily="34" charset="0"/>
                <a:cs typeface="Arial" panose="020B0604020202020204" pitchFamily="34" charset="0"/>
              </a:rPr>
              <a:t>Maintain natural eye contact</a:t>
            </a:r>
          </a:p>
          <a:p>
            <a:pPr>
              <a:lnSpc>
                <a:spcPct val="90000"/>
              </a:lnSpc>
              <a:defRPr/>
            </a:pPr>
            <a:r>
              <a:rPr lang="en-GB" altLang="en-US" sz="2400" kern="0" dirty="0">
                <a:latin typeface="Arial" panose="020B0604020202020204" pitchFamily="34" charset="0"/>
                <a:cs typeface="Arial" panose="020B0604020202020204" pitchFamily="34" charset="0"/>
              </a:rPr>
              <a:t>If there is more than one person interviewing then look at the person talking</a:t>
            </a:r>
          </a:p>
          <a:p>
            <a:pPr>
              <a:lnSpc>
                <a:spcPct val="90000"/>
              </a:lnSpc>
              <a:defRPr/>
            </a:pPr>
            <a:r>
              <a:rPr lang="en-GB" altLang="en-US" sz="2400" kern="0" dirty="0">
                <a:latin typeface="Arial" panose="020B0604020202020204" pitchFamily="34" charset="0"/>
                <a:cs typeface="Arial" panose="020B0604020202020204" pitchFamily="34" charset="0"/>
              </a:rPr>
              <a:t>Do nod and “mmm”, to show that you are listening</a:t>
            </a:r>
            <a:endParaRPr lang="en-US" altLang="en-US" sz="24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0294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1FC23FF-D51D-0540-8765-A91118AEB679}"/>
              </a:ext>
            </a:extLst>
          </p:cNvPr>
          <p:cNvSpPr txBox="1">
            <a:spLocks noChangeArrowheads="1"/>
          </p:cNvSpPr>
          <p:nvPr/>
        </p:nvSpPr>
        <p:spPr bwMode="auto">
          <a:xfrm>
            <a:off x="0" y="1209676"/>
            <a:ext cx="12192000" cy="651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a:lstStyle>
          <a:p>
            <a:pPr>
              <a:defRPr/>
            </a:pPr>
            <a:r>
              <a:rPr lang="en-GB" altLang="en-US" sz="3200" b="1" kern="0" dirty="0">
                <a:solidFill>
                  <a:schemeClr val="tx1"/>
                </a:solidFill>
                <a:latin typeface="Arial" panose="020B0604020202020204" pitchFamily="34" charset="0"/>
                <a:cs typeface="Arial" panose="020B0604020202020204" pitchFamily="34" charset="0"/>
              </a:rPr>
              <a:t>You will be required to talk about yourself</a:t>
            </a:r>
            <a:endParaRPr lang="en-US" altLang="en-US" sz="3200" b="1" kern="0" dirty="0">
              <a:solidFill>
                <a:schemeClr val="tx1"/>
              </a:solidFill>
              <a:latin typeface="Arial" panose="020B0604020202020204" pitchFamily="34" charset="0"/>
              <a:cs typeface="Arial" panose="020B0604020202020204" pitchFamily="34" charset="0"/>
            </a:endParaRPr>
          </a:p>
        </p:txBody>
      </p:sp>
      <p:sp>
        <p:nvSpPr>
          <p:cNvPr id="3" name="Rectangle 3">
            <a:extLst>
              <a:ext uri="{FF2B5EF4-FFF2-40B4-BE49-F238E27FC236}">
                <a16:creationId xmlns:a16="http://schemas.microsoft.com/office/drawing/2014/main" id="{DCE4B77A-DEF7-D948-86B9-8E163CFDB098}"/>
              </a:ext>
            </a:extLst>
          </p:cNvPr>
          <p:cNvSpPr txBox="1">
            <a:spLocks noChangeArrowheads="1"/>
          </p:cNvSpPr>
          <p:nvPr/>
        </p:nvSpPr>
        <p:spPr bwMode="auto">
          <a:xfrm>
            <a:off x="455159" y="2580142"/>
            <a:ext cx="9341983" cy="1176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nSpc>
                <a:spcPct val="80000"/>
              </a:lnSpc>
              <a:defRPr/>
            </a:pPr>
            <a:r>
              <a:rPr lang="en-GB" altLang="en-US" sz="2400" kern="0" dirty="0">
                <a:latin typeface="Arial" panose="020B0604020202020204" pitchFamily="34" charset="0"/>
                <a:cs typeface="Arial" panose="020B0604020202020204" pitchFamily="34" charset="0"/>
              </a:rPr>
              <a:t>What sort of information do you think you should talk about?</a:t>
            </a:r>
          </a:p>
          <a:p>
            <a:pPr>
              <a:lnSpc>
                <a:spcPct val="80000"/>
              </a:lnSpc>
              <a:defRPr/>
            </a:pPr>
            <a:endParaRPr lang="en-GB" altLang="en-US" sz="2400" kern="0" dirty="0">
              <a:latin typeface="Arial" panose="020B0604020202020204" pitchFamily="34" charset="0"/>
              <a:cs typeface="Arial" panose="020B0604020202020204" pitchFamily="34" charset="0"/>
            </a:endParaRPr>
          </a:p>
          <a:p>
            <a:pPr>
              <a:lnSpc>
                <a:spcPct val="80000"/>
              </a:lnSpc>
              <a:defRPr/>
            </a:pPr>
            <a:r>
              <a:rPr lang="en-GB" altLang="en-US" sz="2400" kern="0" dirty="0">
                <a:latin typeface="Arial" panose="020B0604020202020204" pitchFamily="34" charset="0"/>
                <a:cs typeface="Arial" panose="020B0604020202020204" pitchFamily="34" charset="0"/>
              </a:rPr>
              <a:t>Think of some interesting fact about yourself</a:t>
            </a:r>
            <a:endParaRPr lang="en-US" altLang="en-US" sz="24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2958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64E150C-678A-1E43-A3E2-D7C30A98BDE9}"/>
              </a:ext>
            </a:extLst>
          </p:cNvPr>
          <p:cNvSpPr txBox="1">
            <a:spLocks noChangeArrowheads="1"/>
          </p:cNvSpPr>
          <p:nvPr/>
        </p:nvSpPr>
        <p:spPr>
          <a:xfrm>
            <a:off x="0" y="1169307"/>
            <a:ext cx="12192000" cy="5778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3200" b="1" dirty="0">
                <a:latin typeface="Arial" panose="020B0604020202020204" pitchFamily="34" charset="0"/>
                <a:cs typeface="Arial" panose="020B0604020202020204" pitchFamily="34" charset="0"/>
              </a:rPr>
              <a:t>Answer Questions Effectively </a:t>
            </a:r>
            <a:endParaRPr lang="en-US" altLang="en-US" sz="3200" b="1" dirty="0">
              <a:latin typeface="Arial" panose="020B0604020202020204" pitchFamily="34" charset="0"/>
              <a:cs typeface="Arial" panose="020B0604020202020204" pitchFamily="34" charset="0"/>
            </a:endParaRPr>
          </a:p>
        </p:txBody>
      </p:sp>
      <p:sp>
        <p:nvSpPr>
          <p:cNvPr id="3" name="Rectangle 3">
            <a:extLst>
              <a:ext uri="{FF2B5EF4-FFF2-40B4-BE49-F238E27FC236}">
                <a16:creationId xmlns:a16="http://schemas.microsoft.com/office/drawing/2014/main" id="{950D5F7F-EFE6-3848-A092-41C996080832}"/>
              </a:ext>
            </a:extLst>
          </p:cNvPr>
          <p:cNvSpPr txBox="1">
            <a:spLocks noChangeArrowheads="1"/>
          </p:cNvSpPr>
          <p:nvPr/>
        </p:nvSpPr>
        <p:spPr bwMode="auto">
          <a:xfrm>
            <a:off x="375556" y="2175102"/>
            <a:ext cx="9176657" cy="2651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nSpc>
                <a:spcPct val="90000"/>
              </a:lnSpc>
              <a:defRPr/>
            </a:pPr>
            <a:r>
              <a:rPr lang="en-GB" altLang="en-US" sz="2400" kern="0" dirty="0">
                <a:latin typeface="Arial" panose="020B0604020202020204" pitchFamily="34" charset="0"/>
                <a:cs typeface="Arial" panose="020B0604020202020204" pitchFamily="34" charset="0"/>
              </a:rPr>
              <a:t>Listen to what is being asked of you</a:t>
            </a:r>
          </a:p>
          <a:p>
            <a:pPr>
              <a:lnSpc>
                <a:spcPct val="90000"/>
              </a:lnSpc>
              <a:defRPr/>
            </a:pPr>
            <a:r>
              <a:rPr lang="en-GB" altLang="en-US" sz="2400" kern="0" dirty="0">
                <a:latin typeface="Arial" panose="020B0604020202020204" pitchFamily="34" charset="0"/>
                <a:cs typeface="Arial" panose="020B0604020202020204" pitchFamily="34" charset="0"/>
              </a:rPr>
              <a:t>Extract the keywords</a:t>
            </a:r>
          </a:p>
          <a:p>
            <a:pPr>
              <a:lnSpc>
                <a:spcPct val="90000"/>
              </a:lnSpc>
              <a:defRPr/>
            </a:pPr>
            <a:r>
              <a:rPr lang="en-GB" altLang="en-US" sz="2400" kern="0" dirty="0">
                <a:latin typeface="Arial" panose="020B0604020202020204" pitchFamily="34" charset="0"/>
                <a:cs typeface="Arial" panose="020B0604020202020204" pitchFamily="34" charset="0"/>
              </a:rPr>
              <a:t>Communicate clearly</a:t>
            </a:r>
          </a:p>
          <a:p>
            <a:pPr>
              <a:lnSpc>
                <a:spcPct val="90000"/>
              </a:lnSpc>
              <a:defRPr/>
            </a:pPr>
            <a:r>
              <a:rPr lang="en-GB" altLang="en-US" sz="2400" kern="0" dirty="0">
                <a:latin typeface="Arial" panose="020B0604020202020204" pitchFamily="34" charset="0"/>
                <a:cs typeface="Arial" panose="020B0604020202020204" pitchFamily="34" charset="0"/>
              </a:rPr>
              <a:t>If you don’t understand the question then say so</a:t>
            </a:r>
          </a:p>
          <a:p>
            <a:pPr>
              <a:lnSpc>
                <a:spcPct val="90000"/>
              </a:lnSpc>
              <a:defRPr/>
            </a:pPr>
            <a:r>
              <a:rPr lang="en-GB" altLang="en-US" sz="2400" kern="0" dirty="0">
                <a:latin typeface="Arial" panose="020B0604020202020204" pitchFamily="34" charset="0"/>
                <a:cs typeface="Arial" panose="020B0604020202020204" pitchFamily="34" charset="0"/>
              </a:rPr>
              <a:t>Don’t try to use big words, be comfortable with what you say</a:t>
            </a:r>
            <a:endParaRPr lang="en-US" altLang="en-US" sz="24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9733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2646FD-03E1-7548-B375-67BB3A70AEB1}"/>
              </a:ext>
            </a:extLst>
          </p:cNvPr>
          <p:cNvSpPr txBox="1">
            <a:spLocks noChangeArrowheads="1"/>
          </p:cNvSpPr>
          <p:nvPr/>
        </p:nvSpPr>
        <p:spPr>
          <a:xfrm>
            <a:off x="0" y="1299937"/>
            <a:ext cx="12192000" cy="5778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3200" b="1" dirty="0">
                <a:latin typeface="Arial" panose="020B0604020202020204" pitchFamily="34" charset="0"/>
                <a:cs typeface="Arial" panose="020B0604020202020204" pitchFamily="34" charset="0"/>
              </a:rPr>
              <a:t>What to expect at the end </a:t>
            </a:r>
            <a:endParaRPr lang="en-US" altLang="en-US" sz="3200" b="1" dirty="0">
              <a:latin typeface="Arial" panose="020B0604020202020204" pitchFamily="34" charset="0"/>
              <a:cs typeface="Arial" panose="020B0604020202020204" pitchFamily="34" charset="0"/>
            </a:endParaRPr>
          </a:p>
        </p:txBody>
      </p:sp>
      <p:sp>
        <p:nvSpPr>
          <p:cNvPr id="3" name="Rectangle 3">
            <a:extLst>
              <a:ext uri="{FF2B5EF4-FFF2-40B4-BE49-F238E27FC236}">
                <a16:creationId xmlns:a16="http://schemas.microsoft.com/office/drawing/2014/main" id="{C5C9A132-A4E7-FE46-9F6C-DB1BADC88712}"/>
              </a:ext>
            </a:extLst>
          </p:cNvPr>
          <p:cNvSpPr txBox="1">
            <a:spLocks noChangeArrowheads="1"/>
          </p:cNvSpPr>
          <p:nvPr/>
        </p:nvSpPr>
        <p:spPr bwMode="auto">
          <a:xfrm>
            <a:off x="440871" y="2305050"/>
            <a:ext cx="9584871"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nSpc>
                <a:spcPct val="90000"/>
              </a:lnSpc>
              <a:defRPr/>
            </a:pPr>
            <a:r>
              <a:rPr lang="en-GB" altLang="en-US" sz="2400" kern="0" dirty="0">
                <a:latin typeface="Arial" panose="020B0604020202020204" pitchFamily="34" charset="0"/>
                <a:cs typeface="Arial" panose="020B0604020202020204" pitchFamily="34" charset="0"/>
              </a:rPr>
              <a:t>Ask what will happen now</a:t>
            </a:r>
          </a:p>
          <a:p>
            <a:pPr>
              <a:lnSpc>
                <a:spcPct val="90000"/>
              </a:lnSpc>
              <a:defRPr/>
            </a:pPr>
            <a:r>
              <a:rPr lang="en-GB" altLang="en-US" sz="2400" kern="0" dirty="0">
                <a:latin typeface="Arial" panose="020B0604020202020204" pitchFamily="34" charset="0"/>
                <a:cs typeface="Arial" panose="020B0604020202020204" pitchFamily="34" charset="0"/>
              </a:rPr>
              <a:t>Ask how long will it be before you are expected to have had some form of communication for them</a:t>
            </a:r>
          </a:p>
          <a:p>
            <a:pPr>
              <a:lnSpc>
                <a:spcPct val="90000"/>
              </a:lnSpc>
              <a:defRPr/>
            </a:pPr>
            <a:r>
              <a:rPr lang="en-GB" altLang="en-US" sz="2400" kern="0" dirty="0">
                <a:latin typeface="Arial" panose="020B0604020202020204" pitchFamily="34" charset="0"/>
                <a:cs typeface="Arial" panose="020B0604020202020204" pitchFamily="34" charset="0"/>
              </a:rPr>
              <a:t>Thank the interviewer for their time and shake hands</a:t>
            </a:r>
          </a:p>
          <a:p>
            <a:pPr>
              <a:lnSpc>
                <a:spcPct val="90000"/>
              </a:lnSpc>
              <a:defRPr/>
            </a:pPr>
            <a:r>
              <a:rPr lang="en-GB" altLang="en-US" sz="2400" kern="0" dirty="0">
                <a:latin typeface="Arial" panose="020B0604020202020204" pitchFamily="34" charset="0"/>
                <a:cs typeface="Arial" panose="020B0604020202020204" pitchFamily="34" charset="0"/>
              </a:rPr>
              <a:t>Ensure you pick-up all of your belongings before you leave </a:t>
            </a:r>
            <a:endParaRPr lang="en-US" altLang="en-US" sz="24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1455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8EF7A1CC-2EBD-7E42-9556-D83ADC668456}"/>
              </a:ext>
            </a:extLst>
          </p:cNvPr>
          <p:cNvSpPr txBox="1">
            <a:spLocks noChangeArrowheads="1"/>
          </p:cNvSpPr>
          <p:nvPr/>
        </p:nvSpPr>
        <p:spPr bwMode="auto">
          <a:xfrm>
            <a:off x="0" y="2693987"/>
            <a:ext cx="12192000" cy="147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a:lstStyle>
          <a:p>
            <a:pPr>
              <a:defRPr/>
            </a:pPr>
            <a:r>
              <a:rPr lang="en-GB" altLang="en-US" sz="6000" b="1" kern="0" dirty="0">
                <a:solidFill>
                  <a:schemeClr val="tx1"/>
                </a:solidFill>
                <a:latin typeface="Arial" panose="020B0604020202020204" pitchFamily="34" charset="0"/>
                <a:cs typeface="Arial" panose="020B0604020202020204" pitchFamily="34" charset="0"/>
              </a:rPr>
              <a:t>GOOD LUCK!!</a:t>
            </a:r>
            <a:endParaRPr lang="en-US" altLang="en-US" sz="6000" b="1"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9598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9CA18218-47E0-E54A-A541-A991DCA9EBE6}"/>
              </a:ext>
            </a:extLst>
          </p:cNvPr>
          <p:cNvSpPr txBox="1">
            <a:spLocks noChangeArrowheads="1"/>
          </p:cNvSpPr>
          <p:nvPr/>
        </p:nvSpPr>
        <p:spPr bwMode="auto">
          <a:xfrm>
            <a:off x="358815" y="2013168"/>
            <a:ext cx="9109276" cy="161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defRPr/>
            </a:pPr>
            <a:r>
              <a:rPr lang="en-GB" altLang="en-US" sz="2400" kern="0" dirty="0">
                <a:latin typeface="Arial" panose="020B0604020202020204" pitchFamily="34" charset="0"/>
                <a:cs typeface="Arial" panose="020B0604020202020204" pitchFamily="34" charset="0"/>
              </a:rPr>
              <a:t>You have now been invited to an interview for a job </a:t>
            </a:r>
          </a:p>
          <a:p>
            <a:pPr>
              <a:defRPr/>
            </a:pPr>
            <a:endParaRPr lang="en-GB" altLang="en-US" sz="2400" kern="0" dirty="0">
              <a:latin typeface="Arial" panose="020B0604020202020204" pitchFamily="34" charset="0"/>
              <a:cs typeface="Arial" panose="020B0604020202020204" pitchFamily="34" charset="0"/>
            </a:endParaRPr>
          </a:p>
          <a:p>
            <a:pPr>
              <a:defRPr/>
            </a:pPr>
            <a:r>
              <a:rPr lang="en-GB" altLang="en-US" sz="2400" kern="0" dirty="0">
                <a:latin typeface="Arial" panose="020B0604020202020204" pitchFamily="34" charset="0"/>
                <a:cs typeface="Arial" panose="020B0604020202020204" pitchFamily="34" charset="0"/>
              </a:rPr>
              <a:t>What are your next steps?</a:t>
            </a:r>
            <a:endParaRPr lang="en-US" altLang="en-US" sz="2400" kern="0" dirty="0">
              <a:latin typeface="Arial" panose="020B0604020202020204" pitchFamily="34" charset="0"/>
              <a:cs typeface="Arial" panose="020B0604020202020204" pitchFamily="34" charset="0"/>
            </a:endParaRPr>
          </a:p>
        </p:txBody>
      </p:sp>
      <p:pic>
        <p:nvPicPr>
          <p:cNvPr id="3" name="Picture 1">
            <a:extLst>
              <a:ext uri="{FF2B5EF4-FFF2-40B4-BE49-F238E27FC236}">
                <a16:creationId xmlns:a16="http://schemas.microsoft.com/office/drawing/2014/main" id="{A50B6851-62A8-AB4C-9351-3C91E6B33C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724" y="4196463"/>
            <a:ext cx="4052035" cy="217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12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23A0301-FA00-F143-ADA3-F5758E78C539}"/>
              </a:ext>
            </a:extLst>
          </p:cNvPr>
          <p:cNvSpPr txBox="1">
            <a:spLocks noChangeArrowheads="1"/>
          </p:cNvSpPr>
          <p:nvPr/>
        </p:nvSpPr>
        <p:spPr>
          <a:xfrm>
            <a:off x="0" y="1154113"/>
            <a:ext cx="12192000" cy="6064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3200" b="1" dirty="0">
                <a:latin typeface="Arial" panose="020B0604020202020204" pitchFamily="34" charset="0"/>
                <a:cs typeface="Arial" panose="020B0604020202020204" pitchFamily="34" charset="0"/>
              </a:rPr>
              <a:t> PREPARE</a:t>
            </a:r>
            <a:endParaRPr lang="en-US" altLang="en-US" sz="3200" b="1" dirty="0">
              <a:latin typeface="Arial" panose="020B0604020202020204" pitchFamily="34" charset="0"/>
              <a:cs typeface="Arial" panose="020B0604020202020204" pitchFamily="34" charset="0"/>
            </a:endParaRPr>
          </a:p>
        </p:txBody>
      </p:sp>
      <p:sp>
        <p:nvSpPr>
          <p:cNvPr id="3" name="Rectangle 3">
            <a:extLst>
              <a:ext uri="{FF2B5EF4-FFF2-40B4-BE49-F238E27FC236}">
                <a16:creationId xmlns:a16="http://schemas.microsoft.com/office/drawing/2014/main" id="{5933B554-9932-E749-9F93-B6D2B367BCB9}"/>
              </a:ext>
            </a:extLst>
          </p:cNvPr>
          <p:cNvSpPr txBox="1">
            <a:spLocks noChangeArrowheads="1"/>
          </p:cNvSpPr>
          <p:nvPr/>
        </p:nvSpPr>
        <p:spPr bwMode="auto">
          <a:xfrm>
            <a:off x="396895" y="2232254"/>
            <a:ext cx="8388289" cy="2386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defRPr/>
            </a:pPr>
            <a:r>
              <a:rPr lang="en-GB" altLang="en-US" sz="2400" kern="0" dirty="0">
                <a:latin typeface="Arial" panose="020B0604020202020204" pitchFamily="34" charset="0"/>
                <a:cs typeface="Arial" panose="020B0604020202020204" pitchFamily="34" charset="0"/>
              </a:rPr>
              <a:t>Find out as much as you can about the job and company</a:t>
            </a:r>
          </a:p>
          <a:p>
            <a:pPr>
              <a:defRPr/>
            </a:pPr>
            <a:endParaRPr lang="en-GB" altLang="en-US" sz="2400" kern="0" dirty="0">
              <a:latin typeface="Arial" panose="020B0604020202020204" pitchFamily="34" charset="0"/>
              <a:cs typeface="Arial" panose="020B0604020202020204" pitchFamily="34" charset="0"/>
            </a:endParaRPr>
          </a:p>
          <a:p>
            <a:pPr>
              <a:defRPr/>
            </a:pPr>
            <a:r>
              <a:rPr lang="en-GB" altLang="en-US" sz="2400" kern="0" dirty="0">
                <a:latin typeface="Arial" panose="020B0604020202020204" pitchFamily="34" charset="0"/>
                <a:cs typeface="Arial" panose="020B0604020202020204" pitchFamily="34" charset="0"/>
              </a:rPr>
              <a:t>What do you know about The Midcounties Co-operative?</a:t>
            </a:r>
            <a:endParaRPr lang="en-US" altLang="en-US" sz="2400" kern="0" dirty="0">
              <a:latin typeface="Arial" panose="020B0604020202020204" pitchFamily="34" charset="0"/>
              <a:cs typeface="Arial" panose="020B0604020202020204" pitchFamily="34" charset="0"/>
            </a:endParaRPr>
          </a:p>
          <a:p>
            <a:pPr>
              <a:defRPr/>
            </a:pPr>
            <a:endParaRPr lang="en-US" altLang="en-US" sz="2400" kern="0" dirty="0">
              <a:latin typeface="Arial" panose="020B0604020202020204" pitchFamily="34" charset="0"/>
              <a:cs typeface="Arial" panose="020B0604020202020204" pitchFamily="34" charset="0"/>
            </a:endParaRPr>
          </a:p>
          <a:p>
            <a:pPr>
              <a:defRPr/>
            </a:pPr>
            <a:r>
              <a:rPr lang="en-US" altLang="en-US" sz="2400" kern="0" dirty="0">
                <a:latin typeface="Arial" panose="020B0604020202020204" pitchFamily="34" charset="0"/>
                <a:cs typeface="Arial" panose="020B0604020202020204" pitchFamily="34" charset="0"/>
              </a:rPr>
              <a:t>Our Colleagues are here to advise</a:t>
            </a:r>
            <a:endParaRPr lang="en-GB" altLang="en-US" sz="2400" kern="0" dirty="0">
              <a:latin typeface="Arial" panose="020B0604020202020204" pitchFamily="34" charset="0"/>
              <a:cs typeface="Arial" panose="020B0604020202020204" pitchFamily="34" charset="0"/>
            </a:endParaRPr>
          </a:p>
        </p:txBody>
      </p:sp>
      <p:sp>
        <p:nvSpPr>
          <p:cNvPr id="7" name="Rectangle 2">
            <a:extLst>
              <a:ext uri="{FF2B5EF4-FFF2-40B4-BE49-F238E27FC236}">
                <a16:creationId xmlns:a16="http://schemas.microsoft.com/office/drawing/2014/main" id="{366BCB09-A5D6-1746-B5A6-FF2E336FC6D0}"/>
              </a:ext>
            </a:extLst>
          </p:cNvPr>
          <p:cNvSpPr txBox="1">
            <a:spLocks noChangeArrowheads="1"/>
          </p:cNvSpPr>
          <p:nvPr/>
        </p:nvSpPr>
        <p:spPr>
          <a:xfrm>
            <a:off x="396894" y="4779260"/>
            <a:ext cx="902825" cy="16006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10000" b="1" dirty="0">
                <a:solidFill>
                  <a:srgbClr val="FFB81C"/>
                </a:solidFill>
                <a:latin typeface="Arial" panose="020B0604020202020204" pitchFamily="34" charset="0"/>
                <a:cs typeface="Arial" panose="020B0604020202020204" pitchFamily="34" charset="0"/>
              </a:rPr>
              <a:t>?</a:t>
            </a:r>
            <a:endParaRPr lang="en-US" altLang="en-US" sz="10000" b="1" dirty="0">
              <a:solidFill>
                <a:srgbClr val="FFB81C"/>
              </a:solidFill>
              <a:latin typeface="Arial" panose="020B0604020202020204" pitchFamily="34" charset="0"/>
              <a:cs typeface="Arial" panose="020B0604020202020204" pitchFamily="34" charset="0"/>
            </a:endParaRPr>
          </a:p>
        </p:txBody>
      </p:sp>
      <p:sp>
        <p:nvSpPr>
          <p:cNvPr id="10" name="Rectangle 2">
            <a:extLst>
              <a:ext uri="{FF2B5EF4-FFF2-40B4-BE49-F238E27FC236}">
                <a16:creationId xmlns:a16="http://schemas.microsoft.com/office/drawing/2014/main" id="{00132C04-B5BA-6E4B-9A99-6A9AB10DA9FF}"/>
              </a:ext>
            </a:extLst>
          </p:cNvPr>
          <p:cNvSpPr txBox="1">
            <a:spLocks noChangeArrowheads="1"/>
          </p:cNvSpPr>
          <p:nvPr/>
        </p:nvSpPr>
        <p:spPr>
          <a:xfrm>
            <a:off x="2098372" y="4779260"/>
            <a:ext cx="902825" cy="16006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10000" b="1" dirty="0">
                <a:solidFill>
                  <a:srgbClr val="FFB81C"/>
                </a:solidFill>
                <a:latin typeface="Arial" panose="020B0604020202020204" pitchFamily="34" charset="0"/>
                <a:cs typeface="Arial" panose="020B0604020202020204" pitchFamily="34" charset="0"/>
              </a:rPr>
              <a:t>?</a:t>
            </a:r>
            <a:endParaRPr lang="en-US" altLang="en-US" sz="10000" b="1" dirty="0">
              <a:solidFill>
                <a:srgbClr val="FFB81C"/>
              </a:solidFill>
              <a:latin typeface="Arial" panose="020B0604020202020204" pitchFamily="34" charset="0"/>
              <a:cs typeface="Arial" panose="020B0604020202020204" pitchFamily="34" charset="0"/>
            </a:endParaRPr>
          </a:p>
        </p:txBody>
      </p:sp>
      <p:sp>
        <p:nvSpPr>
          <p:cNvPr id="11" name="Rectangle 2">
            <a:extLst>
              <a:ext uri="{FF2B5EF4-FFF2-40B4-BE49-F238E27FC236}">
                <a16:creationId xmlns:a16="http://schemas.microsoft.com/office/drawing/2014/main" id="{43E21AA3-19A3-FC45-BB8F-F23E7D8034D7}"/>
              </a:ext>
            </a:extLst>
          </p:cNvPr>
          <p:cNvSpPr txBox="1">
            <a:spLocks noChangeArrowheads="1"/>
          </p:cNvSpPr>
          <p:nvPr/>
        </p:nvSpPr>
        <p:spPr>
          <a:xfrm>
            <a:off x="3834575" y="4779260"/>
            <a:ext cx="902825" cy="16006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10000" b="1" dirty="0">
                <a:solidFill>
                  <a:srgbClr val="FFB81C"/>
                </a:solidFill>
                <a:latin typeface="Arial" panose="020B0604020202020204" pitchFamily="34" charset="0"/>
                <a:cs typeface="Arial" panose="020B0604020202020204" pitchFamily="34" charset="0"/>
              </a:rPr>
              <a:t>?</a:t>
            </a:r>
            <a:endParaRPr lang="en-US" altLang="en-US" sz="10000" b="1" dirty="0">
              <a:solidFill>
                <a:srgbClr val="FFB81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535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2104A-E456-0B42-B44D-936897977784}"/>
              </a:ext>
            </a:extLst>
          </p:cNvPr>
          <p:cNvSpPr txBox="1"/>
          <p:nvPr/>
        </p:nvSpPr>
        <p:spPr>
          <a:xfrm>
            <a:off x="474562" y="2106593"/>
            <a:ext cx="8576841" cy="203132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Your Co-op is a family of businesses operated by The </a:t>
            </a:r>
            <a:r>
              <a:rPr lang="en-GB" dirty="0" err="1">
                <a:latin typeface="Arial" panose="020B0604020202020204" pitchFamily="34" charset="0"/>
                <a:cs typeface="Arial" panose="020B0604020202020204" pitchFamily="34" charset="0"/>
              </a:rPr>
              <a:t>Midcounties</a:t>
            </a:r>
            <a:r>
              <a:rPr lang="en-GB" dirty="0">
                <a:latin typeface="Arial" panose="020B0604020202020204" pitchFamily="34" charset="0"/>
                <a:cs typeface="Arial" panose="020B0604020202020204" pitchFamily="34" charset="0"/>
              </a:rPr>
              <a:t> Co-operative.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We're the largest UK co-operative fully owned by its' members, therefore we're owned by you.</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Your Co-op. Owned By Our Members. Owned By You.</a:t>
            </a:r>
          </a:p>
          <a:p>
            <a:endParaRPr lang="en-US" dirty="0"/>
          </a:p>
        </p:txBody>
      </p:sp>
      <p:sp>
        <p:nvSpPr>
          <p:cNvPr id="4" name="Rectangle 2">
            <a:extLst>
              <a:ext uri="{FF2B5EF4-FFF2-40B4-BE49-F238E27FC236}">
                <a16:creationId xmlns:a16="http://schemas.microsoft.com/office/drawing/2014/main" id="{C6DE045B-FF95-614D-9A91-1ABFDC0B4D0E}"/>
              </a:ext>
            </a:extLst>
          </p:cNvPr>
          <p:cNvSpPr txBox="1">
            <a:spLocks noChangeArrowheads="1"/>
          </p:cNvSpPr>
          <p:nvPr/>
        </p:nvSpPr>
        <p:spPr>
          <a:xfrm>
            <a:off x="0" y="1154113"/>
            <a:ext cx="12192000" cy="6064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3200" b="1" dirty="0">
                <a:latin typeface="Arial" panose="020B0604020202020204" pitchFamily="34" charset="0"/>
                <a:cs typeface="Arial" panose="020B0604020202020204" pitchFamily="34" charset="0"/>
              </a:rPr>
              <a:t> Who are we?</a:t>
            </a:r>
            <a:endParaRPr lang="en-US" altLang="en-US" sz="3200" b="1" dirty="0">
              <a:latin typeface="Arial" panose="020B0604020202020204" pitchFamily="34" charset="0"/>
              <a:cs typeface="Arial" panose="020B0604020202020204" pitchFamily="34" charset="0"/>
            </a:endParaRPr>
          </a:p>
        </p:txBody>
      </p:sp>
      <p:pic>
        <p:nvPicPr>
          <p:cNvPr id="6" name="Picture 5" descr="Graphical user interface&#10;&#10;Description automatically generated with medium confidence">
            <a:extLst>
              <a:ext uri="{FF2B5EF4-FFF2-40B4-BE49-F238E27FC236}">
                <a16:creationId xmlns:a16="http://schemas.microsoft.com/office/drawing/2014/main" id="{20A5D473-DEB8-DF40-A335-8AC470EFDAFA}"/>
              </a:ext>
            </a:extLst>
          </p:cNvPr>
          <p:cNvPicPr>
            <a:picLocks noChangeAspect="1"/>
          </p:cNvPicPr>
          <p:nvPr/>
        </p:nvPicPr>
        <p:blipFill>
          <a:blip r:embed="rId3"/>
          <a:stretch>
            <a:fillRect/>
          </a:stretch>
        </p:blipFill>
        <p:spPr>
          <a:xfrm>
            <a:off x="474562" y="4137918"/>
            <a:ext cx="7508111" cy="2567649"/>
          </a:xfrm>
          <a:prstGeom prst="rect">
            <a:avLst/>
          </a:prstGeom>
        </p:spPr>
      </p:pic>
    </p:spTree>
    <p:extLst>
      <p:ext uri="{BB962C8B-B14F-4D97-AF65-F5344CB8AC3E}">
        <p14:creationId xmlns:p14="http://schemas.microsoft.com/office/powerpoint/2010/main" val="2164833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10845C0C-A4EF-BF48-97D2-5F68E185D16E}"/>
              </a:ext>
            </a:extLst>
          </p:cNvPr>
          <p:cNvSpPr txBox="1">
            <a:spLocks/>
          </p:cNvSpPr>
          <p:nvPr/>
        </p:nvSpPr>
        <p:spPr>
          <a:xfrm>
            <a:off x="0" y="1234633"/>
            <a:ext cx="12192000" cy="5941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3200" b="1" dirty="0">
                <a:latin typeface="Arial" panose="020B0604020202020204" pitchFamily="34" charset="0"/>
                <a:cs typeface="Arial" panose="020B0604020202020204" pitchFamily="34" charset="0"/>
              </a:rPr>
              <a:t>The Facts</a:t>
            </a:r>
          </a:p>
        </p:txBody>
      </p:sp>
      <p:sp>
        <p:nvSpPr>
          <p:cNvPr id="3" name="Content Placeholder 3">
            <a:extLst>
              <a:ext uri="{FF2B5EF4-FFF2-40B4-BE49-F238E27FC236}">
                <a16:creationId xmlns:a16="http://schemas.microsoft.com/office/drawing/2014/main" id="{4E65FE5D-F45C-574B-9233-E7DA52AB0351}"/>
              </a:ext>
            </a:extLst>
          </p:cNvPr>
          <p:cNvSpPr txBox="1">
            <a:spLocks/>
          </p:cNvSpPr>
          <p:nvPr/>
        </p:nvSpPr>
        <p:spPr>
          <a:xfrm>
            <a:off x="474562" y="2176041"/>
            <a:ext cx="8238281" cy="27084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altLang="en-US" dirty="0">
                <a:latin typeface="Arial" panose="020B0604020202020204" pitchFamily="34" charset="0"/>
                <a:cs typeface="Arial" panose="020B0604020202020204" pitchFamily="34" charset="0"/>
              </a:rPr>
              <a:t>We employ 9,000 Colleagues</a:t>
            </a:r>
          </a:p>
          <a:p>
            <a:pPr marL="342900" indent="-342900" algn="l">
              <a:buFont typeface="Arial" panose="020B0604020202020204" pitchFamily="34" charset="0"/>
              <a:buChar char="•"/>
            </a:pPr>
            <a:r>
              <a:rPr lang="en-GB" altLang="en-US" dirty="0">
                <a:latin typeface="Arial" panose="020B0604020202020204" pitchFamily="34" charset="0"/>
                <a:cs typeface="Arial" panose="020B0604020202020204" pitchFamily="34" charset="0"/>
              </a:rPr>
              <a:t>We have 8 Trading Groups</a:t>
            </a:r>
          </a:p>
          <a:p>
            <a:pPr marL="342900" indent="-342900" algn="l">
              <a:buFont typeface="Arial" panose="020B0604020202020204" pitchFamily="34" charset="0"/>
              <a:buChar char="•"/>
            </a:pPr>
            <a:r>
              <a:rPr lang="en-GB" altLang="en-US" dirty="0">
                <a:latin typeface="Arial" panose="020B0604020202020204" pitchFamily="34" charset="0"/>
                <a:cs typeface="Arial" panose="020B0604020202020204" pitchFamily="34" charset="0"/>
              </a:rPr>
              <a:t>A total of 547 sites</a:t>
            </a:r>
          </a:p>
          <a:p>
            <a:pPr marL="342900" indent="-342900" algn="l">
              <a:buFont typeface="Arial" panose="020B0604020202020204" pitchFamily="34" charset="0"/>
              <a:buChar char="•"/>
            </a:pPr>
            <a:r>
              <a:rPr lang="en-GB" altLang="en-US" dirty="0">
                <a:latin typeface="Arial" panose="020B0604020202020204" pitchFamily="34" charset="0"/>
                <a:cs typeface="Arial" panose="020B0604020202020204" pitchFamily="34" charset="0"/>
              </a:rPr>
              <a:t>640,000 Members</a:t>
            </a:r>
          </a:p>
          <a:p>
            <a:pPr marL="342900" indent="-342900" algn="l">
              <a:buFont typeface="Arial" panose="020B0604020202020204" pitchFamily="34" charset="0"/>
              <a:buChar char="•"/>
            </a:pPr>
            <a:r>
              <a:rPr lang="en-GB" altLang="en-US" dirty="0">
                <a:latin typeface="Arial" panose="020B0604020202020204" pitchFamily="34" charset="0"/>
                <a:cs typeface="Arial" panose="020B0604020202020204" pitchFamily="34" charset="0"/>
              </a:rPr>
              <a:t>Our Annual Turnover for 2014 – 2015 was £1.21 billion.</a:t>
            </a:r>
          </a:p>
        </p:txBody>
      </p:sp>
    </p:spTree>
    <p:extLst>
      <p:ext uri="{BB962C8B-B14F-4D97-AF65-F5344CB8AC3E}">
        <p14:creationId xmlns:p14="http://schemas.microsoft.com/office/powerpoint/2010/main" val="3134624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CDAD7B-B685-FA48-9973-144F0C0AEC3E}"/>
              </a:ext>
            </a:extLst>
          </p:cNvPr>
          <p:cNvSpPr>
            <a:spLocks noChangeArrowheads="1"/>
          </p:cNvSpPr>
          <p:nvPr/>
        </p:nvSpPr>
        <p:spPr bwMode="auto">
          <a:xfrm>
            <a:off x="417372" y="4683647"/>
            <a:ext cx="252995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a:spcBef>
                <a:spcPct val="0"/>
              </a:spcBef>
              <a:buFontTx/>
              <a:buNone/>
            </a:pPr>
            <a:r>
              <a:rPr lang="en-GB" altLang="en-US" sz="2400" b="1" dirty="0">
                <a:solidFill>
                  <a:srgbClr val="800080"/>
                </a:solidFill>
                <a:latin typeface="Calibri" panose="020F0502020204030204" pitchFamily="34" charset="0"/>
              </a:rPr>
              <a:t>…</a:t>
            </a:r>
            <a:r>
              <a:rPr lang="en-GB" altLang="en-US" sz="2800" b="1" dirty="0">
                <a:solidFill>
                  <a:srgbClr val="800080"/>
                </a:solidFill>
                <a:latin typeface="Calibri" panose="020F0502020204030204" pitchFamily="34" charset="0"/>
              </a:rPr>
              <a:t>And Energy!!</a:t>
            </a:r>
          </a:p>
        </p:txBody>
      </p:sp>
      <p:sp>
        <p:nvSpPr>
          <p:cNvPr id="3" name="Rectangle 2">
            <a:extLst>
              <a:ext uri="{FF2B5EF4-FFF2-40B4-BE49-F238E27FC236}">
                <a16:creationId xmlns:a16="http://schemas.microsoft.com/office/drawing/2014/main" id="{6A87F643-EC6E-714D-BA52-FDD034D50949}"/>
              </a:ext>
            </a:extLst>
          </p:cNvPr>
          <p:cNvSpPr txBox="1">
            <a:spLocks noChangeArrowheads="1"/>
          </p:cNvSpPr>
          <p:nvPr/>
        </p:nvSpPr>
        <p:spPr bwMode="auto">
          <a:xfrm>
            <a:off x="0" y="1246188"/>
            <a:ext cx="1219200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 charset="-128"/>
              </a:defRPr>
            </a:lvl2pPr>
            <a:lvl3pPr algn="ctr" rtl="0" fontAlgn="base">
              <a:spcBef>
                <a:spcPct val="0"/>
              </a:spcBef>
              <a:spcAft>
                <a:spcPct val="0"/>
              </a:spcAft>
              <a:defRPr sz="4400">
                <a:solidFill>
                  <a:schemeClr val="tx2"/>
                </a:solidFill>
                <a:latin typeface="Arial" charset="0"/>
                <a:ea typeface="ＭＳ Ｐゴシック" pitchFamily="1" charset="-128"/>
              </a:defRPr>
            </a:lvl3pPr>
            <a:lvl4pPr algn="ctr" rtl="0" fontAlgn="base">
              <a:spcBef>
                <a:spcPct val="0"/>
              </a:spcBef>
              <a:spcAft>
                <a:spcPct val="0"/>
              </a:spcAft>
              <a:defRPr sz="4400">
                <a:solidFill>
                  <a:schemeClr val="tx2"/>
                </a:solidFill>
                <a:latin typeface="Arial" charset="0"/>
                <a:ea typeface="ＭＳ Ｐゴシック" pitchFamily="1" charset="-128"/>
              </a:defRPr>
            </a:lvl4pPr>
            <a:lvl5pPr algn="ctr" rtl="0" fontAlgn="base">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a:lstStyle>
          <a:p>
            <a:pPr eaLnBrk="1" hangingPunct="1">
              <a:defRPr/>
            </a:pPr>
            <a:r>
              <a:rPr lang="en-GB" sz="3200" b="1" kern="0" dirty="0">
                <a:solidFill>
                  <a:schemeClr val="tx1"/>
                </a:solidFill>
                <a:latin typeface="Arial" panose="020B0604020202020204" pitchFamily="34" charset="0"/>
                <a:cs typeface="Arial" panose="020B0604020202020204" pitchFamily="34" charset="0"/>
              </a:rPr>
              <a:t>About </a:t>
            </a:r>
            <a:r>
              <a:rPr lang="en-GB" sz="3200" b="1" kern="0" dirty="0" err="1">
                <a:solidFill>
                  <a:schemeClr val="tx1"/>
                </a:solidFill>
                <a:latin typeface="Arial" panose="020B0604020202020204" pitchFamily="34" charset="0"/>
                <a:cs typeface="Arial" panose="020B0604020202020204" pitchFamily="34" charset="0"/>
              </a:rPr>
              <a:t>Midcounties</a:t>
            </a:r>
            <a:endParaRPr lang="en-GB" altLang="en-US" sz="3200" b="1" kern="0" dirty="0">
              <a:solidFill>
                <a:schemeClr val="tx1"/>
              </a:solidFill>
              <a:latin typeface="Arial" panose="020B0604020202020204" pitchFamily="34" charset="0"/>
              <a:cs typeface="Arial" panose="020B0604020202020204" pitchFamily="34" charset="0"/>
            </a:endParaRPr>
          </a:p>
        </p:txBody>
      </p:sp>
      <p:sp>
        <p:nvSpPr>
          <p:cNvPr id="4" name="Rectangle 5">
            <a:extLst>
              <a:ext uri="{FF2B5EF4-FFF2-40B4-BE49-F238E27FC236}">
                <a16:creationId xmlns:a16="http://schemas.microsoft.com/office/drawing/2014/main" id="{23CFD871-5465-F644-9823-2B662D5E7C6B}"/>
              </a:ext>
            </a:extLst>
          </p:cNvPr>
          <p:cNvSpPr>
            <a:spLocks noChangeArrowheads="1"/>
          </p:cNvSpPr>
          <p:nvPr/>
        </p:nvSpPr>
        <p:spPr bwMode="auto">
          <a:xfrm>
            <a:off x="417372" y="3142185"/>
            <a:ext cx="2863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2800" b="1">
                <a:solidFill>
                  <a:srgbClr val="CC99FF"/>
                </a:solidFill>
                <a:latin typeface="Calibri" panose="020F0502020204030204" pitchFamily="34" charset="0"/>
              </a:rPr>
              <a:t>79 Funeral Homes</a:t>
            </a:r>
          </a:p>
        </p:txBody>
      </p:sp>
      <p:sp>
        <p:nvSpPr>
          <p:cNvPr id="5" name="Rectangle 6">
            <a:extLst>
              <a:ext uri="{FF2B5EF4-FFF2-40B4-BE49-F238E27FC236}">
                <a16:creationId xmlns:a16="http://schemas.microsoft.com/office/drawing/2014/main" id="{FC341C12-23FF-F742-B229-8F2AABB8671A}"/>
              </a:ext>
            </a:extLst>
          </p:cNvPr>
          <p:cNvSpPr>
            <a:spLocks noChangeArrowheads="1"/>
          </p:cNvSpPr>
          <p:nvPr/>
        </p:nvSpPr>
        <p:spPr bwMode="auto">
          <a:xfrm>
            <a:off x="3838334" y="3915844"/>
            <a:ext cx="238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2800" b="1" dirty="0">
                <a:solidFill>
                  <a:srgbClr val="FF0000"/>
                </a:solidFill>
                <a:latin typeface="Calibri" panose="020F0502020204030204" pitchFamily="34" charset="0"/>
              </a:rPr>
              <a:t>74 Post Offices</a:t>
            </a:r>
          </a:p>
        </p:txBody>
      </p:sp>
      <p:sp>
        <p:nvSpPr>
          <p:cNvPr id="6" name="Rectangle 7">
            <a:extLst>
              <a:ext uri="{FF2B5EF4-FFF2-40B4-BE49-F238E27FC236}">
                <a16:creationId xmlns:a16="http://schemas.microsoft.com/office/drawing/2014/main" id="{4E3CE9F4-510E-034D-B02D-F250AEE94816}"/>
              </a:ext>
            </a:extLst>
          </p:cNvPr>
          <p:cNvSpPr>
            <a:spLocks noChangeArrowheads="1"/>
          </p:cNvSpPr>
          <p:nvPr/>
        </p:nvSpPr>
        <p:spPr bwMode="auto">
          <a:xfrm>
            <a:off x="3838334" y="2391296"/>
            <a:ext cx="292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2800" b="1" dirty="0">
                <a:solidFill>
                  <a:srgbClr val="006699"/>
                </a:solidFill>
                <a:latin typeface="Calibri" panose="020F0502020204030204" pitchFamily="34" charset="0"/>
              </a:rPr>
              <a:t>54 Travel Agencies</a:t>
            </a:r>
          </a:p>
        </p:txBody>
      </p:sp>
      <p:sp>
        <p:nvSpPr>
          <p:cNvPr id="7" name="Rectangle 8">
            <a:extLst>
              <a:ext uri="{FF2B5EF4-FFF2-40B4-BE49-F238E27FC236}">
                <a16:creationId xmlns:a16="http://schemas.microsoft.com/office/drawing/2014/main" id="{C7B352C1-12F4-F24B-A1C5-731818557C63}"/>
              </a:ext>
            </a:extLst>
          </p:cNvPr>
          <p:cNvSpPr>
            <a:spLocks noChangeArrowheads="1"/>
          </p:cNvSpPr>
          <p:nvPr/>
        </p:nvSpPr>
        <p:spPr bwMode="auto">
          <a:xfrm>
            <a:off x="417372" y="3915844"/>
            <a:ext cx="20447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2800" b="1" dirty="0">
                <a:solidFill>
                  <a:srgbClr val="E7008D"/>
                </a:solidFill>
                <a:latin typeface="Calibri" panose="020F0502020204030204" pitchFamily="34" charset="0"/>
              </a:rPr>
              <a:t>50 Nurseries</a:t>
            </a:r>
          </a:p>
        </p:txBody>
      </p:sp>
      <p:sp>
        <p:nvSpPr>
          <p:cNvPr id="8" name="Rectangle 7">
            <a:extLst>
              <a:ext uri="{FF2B5EF4-FFF2-40B4-BE49-F238E27FC236}">
                <a16:creationId xmlns:a16="http://schemas.microsoft.com/office/drawing/2014/main" id="{7719E0DA-6D2A-E641-A80C-010605D46F17}"/>
              </a:ext>
            </a:extLst>
          </p:cNvPr>
          <p:cNvSpPr/>
          <p:nvPr/>
        </p:nvSpPr>
        <p:spPr>
          <a:xfrm>
            <a:off x="3838334" y="3139071"/>
            <a:ext cx="2354263" cy="522287"/>
          </a:xfrm>
          <a:prstGeom prst="rect">
            <a:avLst/>
          </a:prstGeom>
          <a:noFill/>
        </p:spPr>
        <p:txBody>
          <a:bodyPr wrap="none">
            <a:spAutoFit/>
          </a:bodyPr>
          <a:lstStyle/>
          <a:p>
            <a:pPr>
              <a:defRPr/>
            </a:pPr>
            <a:r>
              <a:rPr lang="en-GB" sz="2800" b="1" dirty="0">
                <a:solidFill>
                  <a:srgbClr val="00B8B5"/>
                </a:solidFill>
                <a:latin typeface="Calibri" panose="020F0502020204030204" pitchFamily="34" charset="0"/>
                <a:ea typeface="ＭＳ Ｐゴシック" pitchFamily="1" charset="-128"/>
              </a:rPr>
              <a:t>45 Pharmacies</a:t>
            </a:r>
          </a:p>
        </p:txBody>
      </p:sp>
      <p:sp>
        <p:nvSpPr>
          <p:cNvPr id="9" name="Rectangle 10">
            <a:extLst>
              <a:ext uri="{FF2B5EF4-FFF2-40B4-BE49-F238E27FC236}">
                <a16:creationId xmlns:a16="http://schemas.microsoft.com/office/drawing/2014/main" id="{AD6917BF-7689-8F48-AC0D-AE433ED1B7E7}"/>
              </a:ext>
            </a:extLst>
          </p:cNvPr>
          <p:cNvSpPr>
            <a:spLocks noChangeArrowheads="1"/>
          </p:cNvSpPr>
          <p:nvPr/>
        </p:nvSpPr>
        <p:spPr bwMode="auto">
          <a:xfrm>
            <a:off x="417372" y="2406409"/>
            <a:ext cx="256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2800" b="1" dirty="0">
                <a:solidFill>
                  <a:srgbClr val="92D050"/>
                </a:solidFill>
                <a:latin typeface="Calibri" panose="020F0502020204030204" pitchFamily="34" charset="0"/>
              </a:rPr>
              <a:t>240 Food Stores</a:t>
            </a:r>
          </a:p>
        </p:txBody>
      </p:sp>
    </p:spTree>
    <p:extLst>
      <p:ext uri="{BB962C8B-B14F-4D97-AF65-F5344CB8AC3E}">
        <p14:creationId xmlns:p14="http://schemas.microsoft.com/office/powerpoint/2010/main" val="4009265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8421A31B-76E3-1942-94F7-A450EAA40809}"/>
              </a:ext>
            </a:extLst>
          </p:cNvPr>
          <p:cNvSpPr txBox="1">
            <a:spLocks noChangeArrowheads="1"/>
          </p:cNvSpPr>
          <p:nvPr/>
        </p:nvSpPr>
        <p:spPr>
          <a:xfrm>
            <a:off x="0" y="1228162"/>
            <a:ext cx="12192000" cy="589063"/>
          </a:xfrm>
          <a:prstGeom prst="rect">
            <a:avLst/>
          </a:prstGeom>
          <a:no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a:lstStyle>
          <a:p>
            <a:pPr>
              <a:defRPr/>
            </a:pPr>
            <a:r>
              <a:rPr lang="en-GB" sz="3200" b="1" kern="0" dirty="0">
                <a:solidFill>
                  <a:schemeClr val="tx1"/>
                </a:solidFill>
                <a:latin typeface="Arial" panose="020B0604020202020204" pitchFamily="34" charset="0"/>
                <a:cs typeface="Arial" panose="020B0604020202020204" pitchFamily="34" charset="0"/>
              </a:rPr>
              <a:t>Our Values</a:t>
            </a:r>
          </a:p>
        </p:txBody>
      </p:sp>
      <p:sp>
        <p:nvSpPr>
          <p:cNvPr id="3" name="Rectangle 2">
            <a:extLst>
              <a:ext uri="{FF2B5EF4-FFF2-40B4-BE49-F238E27FC236}">
                <a16:creationId xmlns:a16="http://schemas.microsoft.com/office/drawing/2014/main" id="{C3872BFE-A588-CD4D-BEAF-CB8DF6F9DE74}"/>
              </a:ext>
            </a:extLst>
          </p:cNvPr>
          <p:cNvSpPr txBox="1">
            <a:spLocks noChangeArrowheads="1"/>
          </p:cNvSpPr>
          <p:nvPr/>
        </p:nvSpPr>
        <p:spPr>
          <a:xfrm>
            <a:off x="394846" y="2049483"/>
            <a:ext cx="7342187" cy="446722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nSpc>
                <a:spcPct val="90000"/>
              </a:lnSpc>
              <a:buFontTx/>
              <a:buNone/>
              <a:defRPr/>
            </a:pPr>
            <a:r>
              <a:rPr lang="en-GB" sz="6600" kern="0" dirty="0">
                <a:solidFill>
                  <a:srgbClr val="00B0F0"/>
                </a:solidFill>
                <a:latin typeface="Arial" panose="020B0604020202020204" pitchFamily="34" charset="0"/>
                <a:cs typeface="Arial" panose="020B0604020202020204" pitchFamily="34" charset="0"/>
              </a:rPr>
              <a:t>D</a:t>
            </a:r>
            <a:r>
              <a:rPr lang="en-GB" sz="4800" kern="0" dirty="0">
                <a:latin typeface="Arial" panose="020B0604020202020204" pitchFamily="34" charset="0"/>
                <a:cs typeface="Arial" panose="020B0604020202020204" pitchFamily="34" charset="0"/>
              </a:rPr>
              <a:t>emocracy</a:t>
            </a:r>
          </a:p>
          <a:p>
            <a:pPr>
              <a:lnSpc>
                <a:spcPct val="90000"/>
              </a:lnSpc>
              <a:buFontTx/>
              <a:buNone/>
              <a:defRPr/>
            </a:pPr>
            <a:r>
              <a:rPr lang="en-GB" sz="6600" kern="0" dirty="0">
                <a:solidFill>
                  <a:srgbClr val="00B050"/>
                </a:solidFill>
                <a:latin typeface="Arial" panose="020B0604020202020204" pitchFamily="34" charset="0"/>
                <a:cs typeface="Arial" panose="020B0604020202020204" pitchFamily="34" charset="0"/>
              </a:rPr>
              <a:t>O</a:t>
            </a:r>
            <a:r>
              <a:rPr lang="en-GB" sz="4800" kern="0" dirty="0">
                <a:latin typeface="Arial" panose="020B0604020202020204" pitchFamily="34" charset="0"/>
                <a:cs typeface="Arial" panose="020B0604020202020204" pitchFamily="34" charset="0"/>
              </a:rPr>
              <a:t>penness</a:t>
            </a:r>
          </a:p>
          <a:p>
            <a:pPr>
              <a:lnSpc>
                <a:spcPct val="90000"/>
              </a:lnSpc>
              <a:buFontTx/>
              <a:buNone/>
              <a:defRPr/>
            </a:pPr>
            <a:r>
              <a:rPr lang="en-GB" sz="6600" kern="0" dirty="0">
                <a:solidFill>
                  <a:srgbClr val="FFC000"/>
                </a:solidFill>
                <a:latin typeface="Arial" panose="020B0604020202020204" pitchFamily="34" charset="0"/>
                <a:cs typeface="Arial" panose="020B0604020202020204" pitchFamily="34" charset="0"/>
              </a:rPr>
              <a:t>E</a:t>
            </a:r>
            <a:r>
              <a:rPr lang="en-GB" sz="4800" kern="0" dirty="0">
                <a:latin typeface="Arial" panose="020B0604020202020204" pitchFamily="34" charset="0"/>
                <a:cs typeface="Arial" panose="020B0604020202020204" pitchFamily="34" charset="0"/>
              </a:rPr>
              <a:t>quality</a:t>
            </a:r>
          </a:p>
          <a:p>
            <a:pPr>
              <a:lnSpc>
                <a:spcPct val="90000"/>
              </a:lnSpc>
              <a:buFontTx/>
              <a:buNone/>
              <a:defRPr/>
            </a:pPr>
            <a:r>
              <a:rPr lang="en-GB" sz="6600" kern="0" dirty="0">
                <a:solidFill>
                  <a:srgbClr val="E7008D"/>
                </a:solidFill>
                <a:latin typeface="Arial" panose="020B0604020202020204" pitchFamily="34" charset="0"/>
                <a:cs typeface="Arial" panose="020B0604020202020204" pitchFamily="34" charset="0"/>
              </a:rPr>
              <a:t>S</a:t>
            </a:r>
            <a:r>
              <a:rPr lang="en-GB" sz="4800" kern="0" dirty="0">
                <a:latin typeface="Arial" panose="020B0604020202020204" pitchFamily="34" charset="0"/>
                <a:cs typeface="Arial" panose="020B0604020202020204" pitchFamily="34" charset="0"/>
              </a:rPr>
              <a:t>ocial Responsibility</a:t>
            </a:r>
          </a:p>
          <a:p>
            <a:pPr>
              <a:lnSpc>
                <a:spcPct val="90000"/>
              </a:lnSpc>
              <a:buFontTx/>
              <a:buNone/>
              <a:defRPr/>
            </a:pPr>
            <a:endParaRPr lang="en-GB" sz="4000" kern="0" dirty="0"/>
          </a:p>
        </p:txBody>
      </p:sp>
    </p:spTree>
    <p:extLst>
      <p:ext uri="{BB962C8B-B14F-4D97-AF65-F5344CB8AC3E}">
        <p14:creationId xmlns:p14="http://schemas.microsoft.com/office/powerpoint/2010/main" val="2044113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333B3061-18FE-1D4D-900B-2DEC56BE91DC}"/>
              </a:ext>
            </a:extLst>
          </p:cNvPr>
          <p:cNvSpPr txBox="1">
            <a:spLocks/>
          </p:cNvSpPr>
          <p:nvPr/>
        </p:nvSpPr>
        <p:spPr>
          <a:xfrm>
            <a:off x="5597324" y="2568314"/>
            <a:ext cx="5248154" cy="3589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1800" dirty="0">
                <a:latin typeface="Arial" panose="020B0604020202020204" pitchFamily="34" charset="0"/>
                <a:cs typeface="Arial" panose="020B0604020202020204" pitchFamily="34" charset="0"/>
              </a:rPr>
              <a:t>To ensure the views of our members are reflected in the way the Society is run </a:t>
            </a:r>
          </a:p>
          <a:p>
            <a:endParaRPr lang="en-GB" altLang="en-US" sz="1800" dirty="0">
              <a:latin typeface="Arial" panose="020B0604020202020204" pitchFamily="34" charset="0"/>
              <a:cs typeface="Arial" panose="020B0604020202020204" pitchFamily="34" charset="0"/>
            </a:endParaRPr>
          </a:p>
          <a:p>
            <a:r>
              <a:rPr lang="en-GB" altLang="en-US" sz="1800" dirty="0">
                <a:latin typeface="Arial" panose="020B0604020202020204" pitchFamily="34" charset="0"/>
                <a:cs typeface="Arial" panose="020B0604020202020204" pitchFamily="34" charset="0"/>
              </a:rPr>
              <a:t>Being open, honest and fair in our dealings with everyone we come into contact with</a:t>
            </a:r>
          </a:p>
          <a:p>
            <a:endParaRPr lang="en-GB" altLang="en-US" sz="1400" dirty="0">
              <a:latin typeface="Arial" panose="020B0604020202020204" pitchFamily="34" charset="0"/>
              <a:cs typeface="Arial" panose="020B0604020202020204" pitchFamily="34" charset="0"/>
            </a:endParaRPr>
          </a:p>
          <a:p>
            <a:r>
              <a:rPr lang="en-GB" altLang="en-US" sz="1800" dirty="0">
                <a:latin typeface="Arial" panose="020B0604020202020204" pitchFamily="34" charset="0"/>
                <a:cs typeface="Arial" panose="020B0604020202020204" pitchFamily="34" charset="0"/>
              </a:rPr>
              <a:t>Recognising the contribution that everyone can make to the development of the Society</a:t>
            </a:r>
          </a:p>
          <a:p>
            <a:endParaRPr lang="en-GB" altLang="en-US" sz="1800" dirty="0">
              <a:latin typeface="Arial" panose="020B0604020202020204" pitchFamily="34" charset="0"/>
              <a:cs typeface="Arial" panose="020B0604020202020204" pitchFamily="34" charset="0"/>
            </a:endParaRPr>
          </a:p>
          <a:p>
            <a:r>
              <a:rPr lang="en-GB" altLang="en-US" sz="1800" dirty="0">
                <a:latin typeface="Arial" panose="020B0604020202020204" pitchFamily="34" charset="0"/>
                <a:cs typeface="Arial" panose="020B0604020202020204" pitchFamily="34" charset="0"/>
              </a:rPr>
              <a:t>Reflecting our responsibilities to the wider community in the way we conduct our business</a:t>
            </a:r>
          </a:p>
          <a:p>
            <a:endParaRPr lang="en-GB" altLang="en-US" dirty="0"/>
          </a:p>
        </p:txBody>
      </p:sp>
      <p:sp>
        <p:nvSpPr>
          <p:cNvPr id="3" name="Title 5">
            <a:extLst>
              <a:ext uri="{FF2B5EF4-FFF2-40B4-BE49-F238E27FC236}">
                <a16:creationId xmlns:a16="http://schemas.microsoft.com/office/drawing/2014/main" id="{6831679C-8A97-364A-910D-84102B6DF6DF}"/>
              </a:ext>
            </a:extLst>
          </p:cNvPr>
          <p:cNvSpPr txBox="1">
            <a:spLocks/>
          </p:cNvSpPr>
          <p:nvPr/>
        </p:nvSpPr>
        <p:spPr>
          <a:xfrm>
            <a:off x="0" y="1170770"/>
            <a:ext cx="12191999" cy="535531"/>
          </a:xfrm>
          <a:prstGeom prst="rect">
            <a:avLst/>
          </a:prstGeom>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3200" b="1" dirty="0">
                <a:latin typeface="Arial" panose="020B0604020202020204" pitchFamily="34" charset="0"/>
                <a:cs typeface="Arial" panose="020B0604020202020204" pitchFamily="34" charset="0"/>
              </a:rPr>
              <a:t>OUR ETHICAL VALUES</a:t>
            </a:r>
          </a:p>
        </p:txBody>
      </p:sp>
      <p:sp>
        <p:nvSpPr>
          <p:cNvPr id="5" name="Rectangle 2">
            <a:extLst>
              <a:ext uri="{FF2B5EF4-FFF2-40B4-BE49-F238E27FC236}">
                <a16:creationId xmlns:a16="http://schemas.microsoft.com/office/drawing/2014/main" id="{CA928345-EE40-E842-805F-74090DD0DA99}"/>
              </a:ext>
            </a:extLst>
          </p:cNvPr>
          <p:cNvSpPr txBox="1">
            <a:spLocks noChangeArrowheads="1"/>
          </p:cNvSpPr>
          <p:nvPr/>
        </p:nvSpPr>
        <p:spPr>
          <a:xfrm>
            <a:off x="452719" y="2568314"/>
            <a:ext cx="5751311" cy="53553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nSpc>
                <a:spcPct val="90000"/>
              </a:lnSpc>
              <a:buFontTx/>
              <a:buNone/>
              <a:defRPr/>
            </a:pPr>
            <a:r>
              <a:rPr lang="en-GB" sz="3600" b="1" kern="0" dirty="0">
                <a:solidFill>
                  <a:srgbClr val="00B0F0"/>
                </a:solidFill>
                <a:latin typeface="Arial" panose="020B0604020202020204" pitchFamily="34" charset="0"/>
                <a:cs typeface="Arial" panose="020B0604020202020204" pitchFamily="34" charset="0"/>
              </a:rPr>
              <a:t>Democracy</a:t>
            </a:r>
          </a:p>
        </p:txBody>
      </p:sp>
      <p:sp>
        <p:nvSpPr>
          <p:cNvPr id="6" name="Rectangle 2">
            <a:extLst>
              <a:ext uri="{FF2B5EF4-FFF2-40B4-BE49-F238E27FC236}">
                <a16:creationId xmlns:a16="http://schemas.microsoft.com/office/drawing/2014/main" id="{5C65D7B5-22F8-0449-BDE3-45C11F132EEC}"/>
              </a:ext>
            </a:extLst>
          </p:cNvPr>
          <p:cNvSpPr txBox="1">
            <a:spLocks noChangeArrowheads="1"/>
          </p:cNvSpPr>
          <p:nvPr/>
        </p:nvSpPr>
        <p:spPr>
          <a:xfrm>
            <a:off x="452719" y="3552163"/>
            <a:ext cx="5144606" cy="53553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nSpc>
                <a:spcPct val="90000"/>
              </a:lnSpc>
              <a:buFontTx/>
              <a:buNone/>
              <a:defRPr/>
            </a:pPr>
            <a:r>
              <a:rPr lang="en-GB" sz="3600" b="1" kern="0" dirty="0">
                <a:solidFill>
                  <a:srgbClr val="00B050"/>
                </a:solidFill>
                <a:latin typeface="Arial" panose="020B0604020202020204" pitchFamily="34" charset="0"/>
                <a:cs typeface="Arial" panose="020B0604020202020204" pitchFamily="34" charset="0"/>
              </a:rPr>
              <a:t>Openness</a:t>
            </a:r>
          </a:p>
        </p:txBody>
      </p:sp>
      <p:sp>
        <p:nvSpPr>
          <p:cNvPr id="7" name="Rectangle 2">
            <a:extLst>
              <a:ext uri="{FF2B5EF4-FFF2-40B4-BE49-F238E27FC236}">
                <a16:creationId xmlns:a16="http://schemas.microsoft.com/office/drawing/2014/main" id="{29987D4E-F2FC-4642-941E-23328EBB2131}"/>
              </a:ext>
            </a:extLst>
          </p:cNvPr>
          <p:cNvSpPr txBox="1">
            <a:spLocks noChangeArrowheads="1"/>
          </p:cNvSpPr>
          <p:nvPr/>
        </p:nvSpPr>
        <p:spPr>
          <a:xfrm>
            <a:off x="452721" y="4535381"/>
            <a:ext cx="7342187" cy="5355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nSpc>
                <a:spcPct val="90000"/>
              </a:lnSpc>
              <a:buFontTx/>
              <a:buNone/>
              <a:defRPr/>
            </a:pPr>
            <a:r>
              <a:rPr lang="en-GB" sz="3600" b="1" kern="0" dirty="0">
                <a:solidFill>
                  <a:srgbClr val="FFC000"/>
                </a:solidFill>
                <a:latin typeface="Arial" panose="020B0604020202020204" pitchFamily="34" charset="0"/>
                <a:cs typeface="Arial" panose="020B0604020202020204" pitchFamily="34" charset="0"/>
              </a:rPr>
              <a:t>Equality</a:t>
            </a:r>
          </a:p>
        </p:txBody>
      </p:sp>
      <p:sp>
        <p:nvSpPr>
          <p:cNvPr id="8" name="Rectangle 2">
            <a:extLst>
              <a:ext uri="{FF2B5EF4-FFF2-40B4-BE49-F238E27FC236}">
                <a16:creationId xmlns:a16="http://schemas.microsoft.com/office/drawing/2014/main" id="{D58DE821-BF54-BA4F-AA6B-7AC85EB41F22}"/>
              </a:ext>
            </a:extLst>
          </p:cNvPr>
          <p:cNvSpPr txBox="1">
            <a:spLocks noChangeArrowheads="1"/>
          </p:cNvSpPr>
          <p:nvPr/>
        </p:nvSpPr>
        <p:spPr>
          <a:xfrm>
            <a:off x="452720" y="5519229"/>
            <a:ext cx="7342187" cy="5355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nSpc>
                <a:spcPct val="90000"/>
              </a:lnSpc>
              <a:buFontTx/>
              <a:buNone/>
              <a:defRPr/>
            </a:pPr>
            <a:r>
              <a:rPr lang="en-GB" sz="3600" b="1" kern="0" dirty="0">
                <a:solidFill>
                  <a:srgbClr val="E7008D"/>
                </a:solidFill>
                <a:latin typeface="Arial" panose="020B0604020202020204" pitchFamily="34" charset="0"/>
                <a:cs typeface="Arial" panose="020B0604020202020204" pitchFamily="34" charset="0"/>
              </a:rPr>
              <a:t>Social Responsibility</a:t>
            </a:r>
          </a:p>
          <a:p>
            <a:pPr>
              <a:lnSpc>
                <a:spcPct val="90000"/>
              </a:lnSpc>
              <a:buFontTx/>
              <a:buNone/>
              <a:defRPr/>
            </a:pPr>
            <a:endParaRPr lang="en-GB" sz="3600" kern="0" dirty="0"/>
          </a:p>
        </p:txBody>
      </p:sp>
    </p:spTree>
    <p:extLst>
      <p:ext uri="{BB962C8B-B14F-4D97-AF65-F5344CB8AC3E}">
        <p14:creationId xmlns:p14="http://schemas.microsoft.com/office/powerpoint/2010/main" val="9251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B569758-0981-2C4C-8BEE-47281C4E0D0D}"/>
              </a:ext>
            </a:extLst>
          </p:cNvPr>
          <p:cNvSpPr txBox="1">
            <a:spLocks noChangeArrowheads="1"/>
          </p:cNvSpPr>
          <p:nvPr/>
        </p:nvSpPr>
        <p:spPr>
          <a:xfrm>
            <a:off x="0" y="1219200"/>
            <a:ext cx="12192000" cy="5969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3200" b="1" dirty="0">
                <a:latin typeface="Arial" panose="020B0604020202020204" pitchFamily="34" charset="0"/>
                <a:cs typeface="Arial" panose="020B0604020202020204" pitchFamily="34" charset="0"/>
              </a:rPr>
              <a:t>The Interview Process</a:t>
            </a:r>
            <a:endParaRPr lang="en-US" altLang="en-US" sz="3200" b="1" dirty="0">
              <a:latin typeface="Arial" panose="020B0604020202020204" pitchFamily="34" charset="0"/>
              <a:cs typeface="Arial" panose="020B0604020202020204" pitchFamily="34" charset="0"/>
            </a:endParaRPr>
          </a:p>
        </p:txBody>
      </p:sp>
      <p:sp>
        <p:nvSpPr>
          <p:cNvPr id="3" name="Rectangle 3">
            <a:extLst>
              <a:ext uri="{FF2B5EF4-FFF2-40B4-BE49-F238E27FC236}">
                <a16:creationId xmlns:a16="http://schemas.microsoft.com/office/drawing/2014/main" id="{8202DBAD-FBC0-8B49-AC3C-D13A7D063B54}"/>
              </a:ext>
            </a:extLst>
          </p:cNvPr>
          <p:cNvSpPr txBox="1">
            <a:spLocks noChangeArrowheads="1"/>
          </p:cNvSpPr>
          <p:nvPr/>
        </p:nvSpPr>
        <p:spPr bwMode="auto">
          <a:xfrm>
            <a:off x="473529" y="1992086"/>
            <a:ext cx="7984671" cy="410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defRPr/>
            </a:pPr>
            <a:r>
              <a:rPr lang="en-GB" altLang="en-US" sz="2800" kern="0" dirty="0">
                <a:latin typeface="Arial" panose="020B0604020202020204" pitchFamily="34" charset="0"/>
                <a:cs typeface="Arial" panose="020B0604020202020204" pitchFamily="34" charset="0"/>
              </a:rPr>
              <a:t>Introductions</a:t>
            </a:r>
          </a:p>
          <a:p>
            <a:pPr>
              <a:defRPr/>
            </a:pPr>
            <a:r>
              <a:rPr lang="en-GB" altLang="en-US" sz="2800" kern="0" dirty="0">
                <a:latin typeface="Arial" panose="020B0604020202020204" pitchFamily="34" charset="0"/>
                <a:cs typeface="Arial" panose="020B0604020202020204" pitchFamily="34" charset="0"/>
              </a:rPr>
              <a:t>The Interviewer will then tell you  </a:t>
            </a:r>
            <a:r>
              <a:rPr lang="en-GB" altLang="en-US" kern="0" dirty="0">
                <a:solidFill>
                  <a:srgbClr val="0070C0"/>
                </a:solidFill>
              </a:rPr>
              <a:t>	</a:t>
            </a:r>
          </a:p>
          <a:p>
            <a:pPr marL="0" indent="0">
              <a:buFontTx/>
              <a:buNone/>
              <a:defRPr/>
            </a:pPr>
            <a:endParaRPr lang="en-GB" altLang="en-US" sz="2400" kern="0" dirty="0">
              <a:solidFill>
                <a:srgbClr val="0070C0"/>
              </a:solidFill>
            </a:endParaRPr>
          </a:p>
          <a:p>
            <a:pPr lvl="2">
              <a:buFont typeface="Arial" panose="020B0604020202020204" pitchFamily="34" charset="0"/>
              <a:buChar char="•"/>
              <a:defRPr/>
            </a:pPr>
            <a:r>
              <a:rPr lang="en-GB" altLang="en-US" kern="0" dirty="0">
                <a:latin typeface="Arial" panose="020B0604020202020204" pitchFamily="34" charset="0"/>
                <a:cs typeface="Arial" panose="020B0604020202020204" pitchFamily="34" charset="0"/>
              </a:rPr>
              <a:t>How long it will last</a:t>
            </a:r>
          </a:p>
          <a:p>
            <a:pPr lvl="2">
              <a:buFont typeface="Arial" panose="020B0604020202020204" pitchFamily="34" charset="0"/>
              <a:buChar char="•"/>
              <a:defRPr/>
            </a:pPr>
            <a:r>
              <a:rPr lang="en-GB" altLang="en-US" kern="0" dirty="0">
                <a:latin typeface="Arial" panose="020B0604020202020204" pitchFamily="34" charset="0"/>
                <a:cs typeface="Arial" panose="020B0604020202020204" pitchFamily="34" charset="0"/>
              </a:rPr>
              <a:t>Ask the interview questions</a:t>
            </a:r>
          </a:p>
          <a:p>
            <a:pPr lvl="2">
              <a:buFont typeface="Arial" panose="020B0604020202020204" pitchFamily="34" charset="0"/>
              <a:buChar char="•"/>
              <a:defRPr/>
            </a:pPr>
            <a:r>
              <a:rPr lang="en-GB" altLang="en-US" kern="0" dirty="0">
                <a:latin typeface="Arial" panose="020B0604020202020204" pitchFamily="34" charset="0"/>
                <a:cs typeface="Arial" panose="020B0604020202020204" pitchFamily="34" charset="0"/>
              </a:rPr>
              <a:t>Ask if you have any questions</a:t>
            </a:r>
          </a:p>
          <a:p>
            <a:pPr lvl="2">
              <a:defRPr/>
            </a:pPr>
            <a:endParaRPr lang="en-US" altLang="en-US" kern="0" dirty="0"/>
          </a:p>
        </p:txBody>
      </p:sp>
      <p:pic>
        <p:nvPicPr>
          <p:cNvPr id="4" name="Picture 5">
            <a:extLst>
              <a:ext uri="{FF2B5EF4-FFF2-40B4-BE49-F238E27FC236}">
                <a16:creationId xmlns:a16="http://schemas.microsoft.com/office/drawing/2014/main" id="{8C78C455-3705-A644-BDB0-13B5E627F8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384" y="5041900"/>
            <a:ext cx="2443480" cy="181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2734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788</Words>
  <Application>Microsoft Macintosh PowerPoint</Application>
  <PresentationFormat>Widescreen</PresentationFormat>
  <Paragraphs>111</Paragraphs>
  <Slides>15</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Calibri Light</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Quinn</dc:creator>
  <cp:lastModifiedBy>Gareth Quinn</cp:lastModifiedBy>
  <cp:revision>8</cp:revision>
  <dcterms:created xsi:type="dcterms:W3CDTF">2020-09-21T14:42:39Z</dcterms:created>
  <dcterms:modified xsi:type="dcterms:W3CDTF">2020-12-23T16:03:13Z</dcterms:modified>
</cp:coreProperties>
</file>